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394" r:id="rId2"/>
    <p:sldId id="259" r:id="rId3"/>
    <p:sldId id="258" r:id="rId4"/>
    <p:sldId id="264" r:id="rId5"/>
    <p:sldId id="263" r:id="rId6"/>
    <p:sldId id="268" r:id="rId7"/>
    <p:sldId id="267" r:id="rId8"/>
    <p:sldId id="424" r:id="rId9"/>
    <p:sldId id="426" r:id="rId10"/>
    <p:sldId id="377" r:id="rId11"/>
    <p:sldId id="380" r:id="rId12"/>
    <p:sldId id="423" r:id="rId13"/>
    <p:sldId id="392" r:id="rId14"/>
    <p:sldId id="422" r:id="rId15"/>
    <p:sldId id="421" r:id="rId16"/>
    <p:sldId id="386" r:id="rId17"/>
    <p:sldId id="375" r:id="rId18"/>
    <p:sldId id="256" r:id="rId19"/>
    <p:sldId id="418" r:id="rId20"/>
    <p:sldId id="390" r:id="rId21"/>
    <p:sldId id="395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3">
          <p15:clr>
            <a:srgbClr val="A4A3A4"/>
          </p15:clr>
        </p15:guide>
        <p15:guide id="2" pos="3892">
          <p15:clr>
            <a:srgbClr val="A4A3A4"/>
          </p15:clr>
        </p15:guide>
        <p15:guide id="3" pos="344">
          <p15:clr>
            <a:srgbClr val="A4A3A4"/>
          </p15:clr>
        </p15:guide>
        <p15:guide id="4" pos="7437">
          <p15:clr>
            <a:srgbClr val="A4A3A4"/>
          </p15:clr>
        </p15:guide>
        <p15:guide id="5" orient="horz" pos="647">
          <p15:clr>
            <a:srgbClr val="A4A3A4"/>
          </p15:clr>
        </p15:guide>
        <p15:guide id="6" orient="horz" pos="707">
          <p15:clr>
            <a:srgbClr val="A4A3A4"/>
          </p15:clr>
        </p15:guide>
        <p15:guide id="7" orient="horz" pos="3926">
          <p15:clr>
            <a:srgbClr val="A4A3A4"/>
          </p15:clr>
        </p15:guide>
        <p15:guide id="8" orient="horz" pos="381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雨 暮" initials="雨暮" lastIdx="2" clrIdx="0">
    <p:extLst>
      <p:ext uri="{19B8F6BF-5375-455C-9EA6-DF929625EA0E}">
        <p15:presenceInfo xmlns:p15="http://schemas.microsoft.com/office/powerpoint/2012/main" userId="917c8eb2982a7d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29" autoAdjust="0"/>
    <p:restoredTop sz="93419" autoAdjust="0"/>
  </p:normalViewPr>
  <p:slideViewPr>
    <p:cSldViewPr snapToGrid="0" showGuides="1">
      <p:cViewPr varScale="1">
        <p:scale>
          <a:sx n="85" d="100"/>
          <a:sy n="85" d="100"/>
        </p:scale>
        <p:origin x="514" y="48"/>
      </p:cViewPr>
      <p:guideLst>
        <p:guide orient="horz" pos="2413"/>
        <p:guide pos="3892"/>
        <p:guide pos="344"/>
        <p:guide pos="7437"/>
        <p:guide orient="horz" pos="647"/>
        <p:guide orient="horz" pos="707"/>
        <p:guide orient="horz" pos="3926"/>
        <p:guide orient="horz"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7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77AFB-4DBC-42F5-8615-83D9020E6E73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E6938-8939-46F5-B167-63150165C4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B9E79C-B934-480A-B0AA-5ADEFBAF11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B7435-BF1A-4315-8545-5359AA5D56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9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B7435-BF1A-4315-8545-5359AA5D568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grpSp>
        <p:nvGrpSpPr>
          <p:cNvPr id="3" name="组合 2"/>
          <p:cNvGrpSpPr/>
          <p:nvPr userDrawn="1"/>
        </p:nvGrpSpPr>
        <p:grpSpPr>
          <a:xfrm>
            <a:off x="0" y="263799"/>
            <a:ext cx="838198" cy="371159"/>
            <a:chOff x="0" y="263799"/>
            <a:chExt cx="838198" cy="371159"/>
          </a:xfrm>
        </p:grpSpPr>
        <p:cxnSp>
          <p:nvCxnSpPr>
            <p:cNvPr id="16" name="直接连接符 15"/>
            <p:cNvCxnSpPr/>
            <p:nvPr userDrawn="1"/>
          </p:nvCxnSpPr>
          <p:spPr>
            <a:xfrm>
              <a:off x="0" y="449378"/>
              <a:ext cx="31027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 userDrawn="1"/>
          </p:nvGrpSpPr>
          <p:grpSpPr>
            <a:xfrm>
              <a:off x="310279" y="263799"/>
              <a:ext cx="527919" cy="371159"/>
              <a:chOff x="4150120" y="4646631"/>
              <a:chExt cx="2077071" cy="1436628"/>
            </a:xfrm>
          </p:grpSpPr>
          <p:sp>
            <p:nvSpPr>
              <p:cNvPr id="5" name="KOPPT"/>
              <p:cNvSpPr/>
              <p:nvPr userDrawn="1"/>
            </p:nvSpPr>
            <p:spPr>
              <a:xfrm>
                <a:off x="4810789" y="4689824"/>
                <a:ext cx="1416402" cy="1393435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Diamond 13"/>
              <p:cNvSpPr/>
              <p:nvPr userDrawn="1"/>
            </p:nvSpPr>
            <p:spPr>
              <a:xfrm>
                <a:off x="4150120" y="4646631"/>
                <a:ext cx="1416402" cy="1393435"/>
              </a:xfrm>
              <a:prstGeom prst="diamond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3232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263799"/>
            <a:ext cx="838198" cy="371159"/>
            <a:chOff x="0" y="263799"/>
            <a:chExt cx="838198" cy="371159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0" y="449378"/>
              <a:ext cx="31027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 userDrawn="1"/>
          </p:nvGrpSpPr>
          <p:grpSpPr>
            <a:xfrm>
              <a:off x="310279" y="263799"/>
              <a:ext cx="527919" cy="371159"/>
              <a:chOff x="4150120" y="4646631"/>
              <a:chExt cx="2077071" cy="1436628"/>
            </a:xfrm>
          </p:grpSpPr>
          <p:sp>
            <p:nvSpPr>
              <p:cNvPr id="10" name="KOPPT"/>
              <p:cNvSpPr/>
              <p:nvPr userDrawn="1"/>
            </p:nvSpPr>
            <p:spPr>
              <a:xfrm>
                <a:off x="4810789" y="4689824"/>
                <a:ext cx="1416402" cy="1393435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Diamond 13"/>
              <p:cNvSpPr/>
              <p:nvPr userDrawn="1"/>
            </p:nvSpPr>
            <p:spPr>
              <a:xfrm>
                <a:off x="4150120" y="4646631"/>
                <a:ext cx="1416402" cy="1393435"/>
              </a:xfrm>
              <a:prstGeom prst="diamond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CF283-D14D-4B12-B1BE-0BFABC59C09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81E71-2A6D-4140-A42C-D8BB050401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4296000" y="0"/>
            <a:ext cx="3600000" cy="1800000"/>
          </a:xfrm>
          <a:custGeom>
            <a:avLst/>
            <a:gdLst>
              <a:gd name="connsiteX0" fmla="*/ 0 w 3600000"/>
              <a:gd name="connsiteY0" fmla="*/ 0 h 1800000"/>
              <a:gd name="connsiteX1" fmla="*/ 3600000 w 3600000"/>
              <a:gd name="connsiteY1" fmla="*/ 0 h 1800000"/>
              <a:gd name="connsiteX2" fmla="*/ 1800000 w 3600000"/>
              <a:gd name="connsiteY2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000" h="1800000">
                <a:moveTo>
                  <a:pt x="0" y="0"/>
                </a:moveTo>
                <a:lnTo>
                  <a:pt x="3600000" y="0"/>
                </a:lnTo>
                <a:lnTo>
                  <a:pt x="1800000" y="180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296000" y="5723651"/>
            <a:ext cx="3600000" cy="3600000"/>
          </a:xfrm>
          <a:prstGeom prst="diamond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78935" y="4573905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63947" y="2374091"/>
            <a:ext cx="7856855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/>
              <a:t>智能玻璃幕墙内爆检测</a:t>
            </a:r>
            <a:endParaRPr lang="zh-CN" altLang="en-US" sz="4000" b="1" dirty="0"/>
          </a:p>
          <a:p>
            <a:pPr algn="ctr"/>
            <a:endParaRPr lang="zh-CN" altLang="en-US" sz="4800" b="1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032220" y="3848259"/>
            <a:ext cx="6120307" cy="712002"/>
            <a:chOff x="2729503" y="3996939"/>
            <a:chExt cx="6120307" cy="71200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7117613" y="4338701"/>
              <a:ext cx="1732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478146" y="3996939"/>
              <a:ext cx="2590827" cy="7120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DEMAND ANALYSIS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2729503" y="4348429"/>
              <a:ext cx="1732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45173EC-5E8A-84B4-E779-1C81DCECC95B}"/>
              </a:ext>
            </a:extLst>
          </p:cNvPr>
          <p:cNvSpPr txBox="1"/>
          <p:nvPr/>
        </p:nvSpPr>
        <p:spPr>
          <a:xfrm>
            <a:off x="3416751" y="3483242"/>
            <a:ext cx="558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lt1"/>
                </a:solidFill>
              </a:rPr>
              <a:t>基于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9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4150124" y="1492095"/>
            <a:ext cx="3891752" cy="5365905"/>
            <a:chOff x="6736642" y="1492095"/>
            <a:chExt cx="3891752" cy="5365905"/>
          </a:xfrm>
        </p:grpSpPr>
        <p:sp>
          <p:nvSpPr>
            <p:cNvPr id="102" name="KOPPT"/>
            <p:cNvSpPr/>
            <p:nvPr/>
          </p:nvSpPr>
          <p:spPr>
            <a:xfrm>
              <a:off x="6910306" y="1492095"/>
              <a:ext cx="3718088" cy="3718088"/>
            </a:xfrm>
            <a:prstGeom prst="diamond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3" name="KOPPT"/>
            <p:cNvSpPr/>
            <p:nvPr/>
          </p:nvSpPr>
          <p:spPr>
            <a:xfrm>
              <a:off x="7397310" y="4689823"/>
              <a:ext cx="1358948" cy="1358948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4" name="KOPPT"/>
            <p:cNvCxnSpPr/>
            <p:nvPr/>
          </p:nvCxnSpPr>
          <p:spPr>
            <a:xfrm>
              <a:off x="8076784" y="6035605"/>
              <a:ext cx="0" cy="822395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Diamond 13"/>
            <p:cNvSpPr/>
            <p:nvPr/>
          </p:nvSpPr>
          <p:spPr>
            <a:xfrm>
              <a:off x="6736642" y="4646631"/>
              <a:ext cx="1340142" cy="1340142"/>
            </a:xfrm>
            <a:prstGeom prst="diamond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7642207" y="2067983"/>
              <a:ext cx="2236510" cy="2498991"/>
              <a:chOff x="7940656" y="1916260"/>
              <a:chExt cx="2236510" cy="2498991"/>
            </a:xfrm>
          </p:grpSpPr>
          <p:sp>
            <p:nvSpPr>
              <p:cNvPr id="107" name="文本框 106"/>
              <p:cNvSpPr txBox="1"/>
              <p:nvPr/>
            </p:nvSpPr>
            <p:spPr>
              <a:xfrm>
                <a:off x="7940656" y="2600587"/>
                <a:ext cx="2236510" cy="181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4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用例分析</a:t>
                </a:r>
                <a:endParaRPr lang="zh-CN" sz="4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ctr">
                  <a:lnSpc>
                    <a:spcPct val="150000"/>
                  </a:lnSpc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7982789" y="3656290"/>
                <a:ext cx="2170017" cy="41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USE CASE ANALYSIS</a:t>
                </a: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8404088" y="1916260"/>
                <a:ext cx="132742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6600" b="1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mpact" panose="020B0806030902050204"/>
                    <a:ea typeface="微软雅黑" panose="020B0503020204020204" charset="-122"/>
                    <a:cs typeface="Calibri" panose="020F0502020204030204"/>
                  </a:rPr>
                  <a:t>03</a:t>
                </a:r>
                <a:endParaRPr kumimoji="0" lang="en-US" sz="66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276169" y="5371544"/>
            <a:ext cx="882000" cy="88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04</a:t>
            </a:r>
            <a:endParaRPr lang="zh-CN" altLang="en-US" sz="2800" dirty="0"/>
          </a:p>
        </p:txBody>
      </p:sp>
      <p:sp>
        <p:nvSpPr>
          <p:cNvPr id="31" name="椭圆 30"/>
          <p:cNvSpPr/>
          <p:nvPr/>
        </p:nvSpPr>
        <p:spPr>
          <a:xfrm>
            <a:off x="310317" y="4011833"/>
            <a:ext cx="882000" cy="88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03</a:t>
            </a:r>
            <a:endParaRPr lang="zh-CN" altLang="en-US" sz="2800" dirty="0"/>
          </a:p>
        </p:txBody>
      </p:sp>
      <p:sp>
        <p:nvSpPr>
          <p:cNvPr id="30" name="椭圆 29"/>
          <p:cNvSpPr/>
          <p:nvPr/>
        </p:nvSpPr>
        <p:spPr>
          <a:xfrm>
            <a:off x="310317" y="2887801"/>
            <a:ext cx="882000" cy="88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02</a:t>
            </a:r>
            <a:endParaRPr lang="zh-CN" altLang="en-US" sz="2800" dirty="0"/>
          </a:p>
        </p:txBody>
      </p:sp>
      <p:sp>
        <p:nvSpPr>
          <p:cNvPr id="3" name="椭圆 2"/>
          <p:cNvSpPr/>
          <p:nvPr/>
        </p:nvSpPr>
        <p:spPr>
          <a:xfrm>
            <a:off x="276169" y="1578044"/>
            <a:ext cx="882000" cy="88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01</a:t>
            </a:r>
            <a:endParaRPr lang="zh-CN" altLang="en-US" sz="2800" dirty="0"/>
          </a:p>
        </p:txBody>
      </p:sp>
      <p:sp>
        <p:nvSpPr>
          <p:cNvPr id="1658" name="矩形 1657"/>
          <p:cNvSpPr/>
          <p:nvPr/>
        </p:nvSpPr>
        <p:spPr>
          <a:xfrm>
            <a:off x="6893489" y="6044584"/>
            <a:ext cx="6054970" cy="19798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665" name="添加标题"/>
          <p:cNvSpPr txBox="1"/>
          <p:nvPr/>
        </p:nvSpPr>
        <p:spPr>
          <a:xfrm>
            <a:off x="8468414" y="1426207"/>
            <a:ext cx="315400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智能外卖柜</a:t>
            </a:r>
          </a:p>
        </p:txBody>
      </p:sp>
      <p:sp>
        <p:nvSpPr>
          <p:cNvPr id="1670" name="添加标题"/>
          <p:cNvSpPr txBox="1"/>
          <p:nvPr/>
        </p:nvSpPr>
        <p:spPr>
          <a:xfrm>
            <a:off x="8520484" y="2591566"/>
            <a:ext cx="315400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+mj-ea"/>
                <a:ea typeface="+mj-ea"/>
              </a:rPr>
              <a:t>外卖配送车</a:t>
            </a:r>
          </a:p>
        </p:txBody>
      </p:sp>
      <p:sp>
        <p:nvSpPr>
          <p:cNvPr id="1675" name="添加标题"/>
          <p:cNvSpPr txBox="1"/>
          <p:nvPr/>
        </p:nvSpPr>
        <p:spPr>
          <a:xfrm>
            <a:off x="8373164" y="3797565"/>
            <a:ext cx="315400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3"/>
                </a:solidFill>
                <a:latin typeface="+mj-ea"/>
                <a:ea typeface="+mj-ea"/>
              </a:rPr>
              <a:t>“济·食”小程序</a:t>
            </a:r>
          </a:p>
        </p:txBody>
      </p:sp>
      <p:sp>
        <p:nvSpPr>
          <p:cNvPr id="1680" name="添加标题"/>
          <p:cNvSpPr txBox="1"/>
          <p:nvPr/>
        </p:nvSpPr>
        <p:spPr>
          <a:xfrm>
            <a:off x="8577634" y="5002927"/>
            <a:ext cx="315400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4"/>
                </a:solidFill>
                <a:latin typeface="+mj-ea"/>
                <a:ea typeface="+mj-ea"/>
              </a:rPr>
              <a:t>衍生产品</a:t>
            </a:r>
          </a:p>
        </p:txBody>
      </p:sp>
      <p:sp>
        <p:nvSpPr>
          <p:cNvPr id="28" name="矩形 27"/>
          <p:cNvSpPr/>
          <p:nvPr/>
        </p:nvSpPr>
        <p:spPr>
          <a:xfrm>
            <a:off x="945774" y="267925"/>
            <a:ext cx="1976122" cy="507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用例分析</a:t>
            </a:r>
            <a:endParaRPr lang="zh-CN" sz="2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USE CASE ANALYSIS</a:t>
            </a:r>
          </a:p>
          <a:p>
            <a:endParaRPr lang="en-US" altLang="zh-CN" sz="11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Straight Connector 40">
            <a:extLst>
              <a:ext uri="{FF2B5EF4-FFF2-40B4-BE49-F238E27FC236}">
                <a16:creationId xmlns:a16="http://schemas.microsoft.com/office/drawing/2014/main" id="{6C514FE8-E77B-8510-9961-9F97EDCF50FA}"/>
              </a:ext>
            </a:extLst>
          </p:cNvPr>
          <p:cNvCxnSpPr/>
          <p:nvPr/>
        </p:nvCxnSpPr>
        <p:spPr>
          <a:xfrm>
            <a:off x="664866" y="1426207"/>
            <a:ext cx="3092021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830725F-4CB2-6C11-A220-F7F4963E920B}"/>
              </a:ext>
            </a:extLst>
          </p:cNvPr>
          <p:cNvSpPr txBox="1"/>
          <p:nvPr/>
        </p:nvSpPr>
        <p:spPr>
          <a:xfrm>
            <a:off x="1158169" y="906470"/>
            <a:ext cx="57353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Helvetica"/>
                <a:sym typeface="+mn-ea"/>
              </a:rPr>
              <a:t>利益相关者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D7A946B-02AF-54B6-B9A2-62F898FE579B}"/>
              </a:ext>
            </a:extLst>
          </p:cNvPr>
          <p:cNvSpPr/>
          <p:nvPr/>
        </p:nvSpPr>
        <p:spPr>
          <a:xfrm>
            <a:off x="6408026" y="5362578"/>
            <a:ext cx="882000" cy="88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08</a:t>
            </a:r>
            <a:endParaRPr lang="zh-CN" altLang="en-US" sz="28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F36B30-BEC0-56A4-38E1-23FFC5AC4744}"/>
              </a:ext>
            </a:extLst>
          </p:cNvPr>
          <p:cNvSpPr/>
          <p:nvPr/>
        </p:nvSpPr>
        <p:spPr>
          <a:xfrm>
            <a:off x="6442174" y="4002867"/>
            <a:ext cx="882000" cy="88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07</a:t>
            </a:r>
            <a:endParaRPr lang="zh-CN" altLang="en-US" sz="28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CEA2718-9EC1-1587-B38C-B47FC0AC8278}"/>
              </a:ext>
            </a:extLst>
          </p:cNvPr>
          <p:cNvSpPr/>
          <p:nvPr/>
        </p:nvSpPr>
        <p:spPr>
          <a:xfrm>
            <a:off x="6442174" y="2878835"/>
            <a:ext cx="882000" cy="88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06</a:t>
            </a:r>
            <a:endParaRPr lang="zh-CN" altLang="en-US" sz="28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A7613AF-6383-957E-B46C-49835E20089E}"/>
              </a:ext>
            </a:extLst>
          </p:cNvPr>
          <p:cNvSpPr/>
          <p:nvPr/>
        </p:nvSpPr>
        <p:spPr>
          <a:xfrm>
            <a:off x="6408026" y="1569078"/>
            <a:ext cx="882000" cy="88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05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30" grpId="0" animBg="1"/>
      <p:bldP spid="3" grpId="0" animBg="1"/>
      <p:bldP spid="1658" grpId="0" bldLvl="0" animBg="1"/>
      <p:bldP spid="1665" grpId="0"/>
      <p:bldP spid="1670" grpId="0"/>
      <p:bldP spid="1675" grpId="0"/>
      <p:bldP spid="1680" grpId="0"/>
      <p:bldP spid="28" grpId="0"/>
      <p:bldP spid="4" grpId="0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38200" y="196215"/>
            <a:ext cx="2283460" cy="50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</a:p>
          <a:p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PRODUCT INTRODUCTION</a:t>
            </a:r>
          </a:p>
        </p:txBody>
      </p:sp>
      <p:grpSp>
        <p:nvGrpSpPr>
          <p:cNvPr id="199" name="组合 198"/>
          <p:cNvGrpSpPr/>
          <p:nvPr/>
        </p:nvGrpSpPr>
        <p:grpSpPr>
          <a:xfrm>
            <a:off x="840740" y="1036320"/>
            <a:ext cx="10917555" cy="5487035"/>
            <a:chOff x="1324" y="1632"/>
            <a:chExt cx="17193" cy="8641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"/>
            <a:srcRect l="12400" t="8686" r="9626" b="1590"/>
            <a:stretch>
              <a:fillRect/>
            </a:stretch>
          </p:blipFill>
          <p:spPr>
            <a:xfrm>
              <a:off x="1324" y="1632"/>
              <a:ext cx="7203" cy="4915"/>
            </a:xfrm>
            <a:prstGeom prst="rect">
              <a:avLst/>
            </a:prstGeom>
          </p:spPr>
        </p:pic>
        <p:grpSp>
          <p:nvGrpSpPr>
            <p:cNvPr id="81" name="组合 80"/>
            <p:cNvGrpSpPr/>
            <p:nvPr/>
          </p:nvGrpSpPr>
          <p:grpSpPr>
            <a:xfrm>
              <a:off x="8527" y="4027"/>
              <a:ext cx="9990" cy="6246"/>
              <a:chOff x="2391" y="1109"/>
              <a:chExt cx="14418" cy="8510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2391" y="1109"/>
                <a:ext cx="14418" cy="8511"/>
                <a:chOff x="3232" y="1457"/>
                <a:chExt cx="11354" cy="7821"/>
              </a:xfrm>
              <a:gradFill>
                <a:gsLst>
                  <a:gs pos="100000">
                    <a:srgbClr val="F8E786">
                      <a:alpha val="34000"/>
                      <a:lumMod val="54000"/>
                      <a:lumOff val="46000"/>
                    </a:srgbClr>
                  </a:gs>
                  <a:gs pos="0">
                    <a:srgbClr val="FAEFAE"/>
                  </a:gs>
                  <a:gs pos="100000">
                    <a:srgbClr val="F5DE5D"/>
                  </a:gs>
                </a:gsLst>
                <a:lin scaled="1"/>
              </a:gradFill>
            </p:grpSpPr>
            <p:sp>
              <p:nvSpPr>
                <p:cNvPr id="83" name="立方体 82"/>
                <p:cNvSpPr>
                  <a:spLocks noChangeAspect="1"/>
                </p:cNvSpPr>
                <p:nvPr/>
              </p:nvSpPr>
              <p:spPr>
                <a:xfrm>
                  <a:off x="3232" y="1615"/>
                  <a:ext cx="11354" cy="7570"/>
                </a:xfrm>
                <a:prstGeom prst="cube">
                  <a:avLst>
                    <a:gd name="adj" fmla="val 6237"/>
                  </a:avLst>
                </a:prstGeom>
                <a:grpFill/>
                <a:effectLst>
                  <a:reflection stA="45000" endPos="0" dist="50800" dir="5400000" sy="-100000" algn="bl" rotWithShape="0"/>
                </a:effectLst>
                <a:scene3d>
                  <a:camera prst="perspective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1" name="组合 90"/>
                <p:cNvGrpSpPr/>
                <p:nvPr/>
              </p:nvGrpSpPr>
              <p:grpSpPr>
                <a:xfrm>
                  <a:off x="7254" y="1703"/>
                  <a:ext cx="437" cy="7357"/>
                  <a:chOff x="7254" y="1703"/>
                  <a:chExt cx="437" cy="7357"/>
                </a:xfrm>
                <a:grpFill/>
              </p:grpSpPr>
              <p:cxnSp>
                <p:nvCxnSpPr>
                  <p:cNvPr id="92" name="直接连接符 91"/>
                  <p:cNvCxnSpPr/>
                  <p:nvPr/>
                </p:nvCxnSpPr>
                <p:spPr>
                  <a:xfrm flipH="1">
                    <a:off x="7254" y="1703"/>
                    <a:ext cx="437" cy="519"/>
                  </a:xfrm>
                  <a:prstGeom prst="line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接连接符 92"/>
                  <p:cNvCxnSpPr/>
                  <p:nvPr/>
                </p:nvCxnSpPr>
                <p:spPr>
                  <a:xfrm>
                    <a:off x="7254" y="2174"/>
                    <a:ext cx="16" cy="6886"/>
                  </a:xfrm>
                  <a:prstGeom prst="line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组合 97"/>
                <p:cNvGrpSpPr/>
                <p:nvPr/>
              </p:nvGrpSpPr>
              <p:grpSpPr>
                <a:xfrm>
                  <a:off x="10648" y="1457"/>
                  <a:ext cx="536" cy="7821"/>
                  <a:chOff x="10648" y="1457"/>
                  <a:chExt cx="536" cy="7821"/>
                </a:xfrm>
                <a:grpFill/>
              </p:grpSpPr>
              <p:cxnSp>
                <p:nvCxnSpPr>
                  <p:cNvPr id="101" name="直接连接符 100"/>
                  <p:cNvCxnSpPr/>
                  <p:nvPr/>
                </p:nvCxnSpPr>
                <p:spPr>
                  <a:xfrm flipH="1">
                    <a:off x="10648" y="1457"/>
                    <a:ext cx="536" cy="537"/>
                  </a:xfrm>
                  <a:prstGeom prst="line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接连接符 101"/>
                  <p:cNvCxnSpPr/>
                  <p:nvPr/>
                </p:nvCxnSpPr>
                <p:spPr>
                  <a:xfrm>
                    <a:off x="10671" y="1956"/>
                    <a:ext cx="0" cy="7322"/>
                  </a:xfrm>
                  <a:prstGeom prst="line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" name="组合 102"/>
              <p:cNvGrpSpPr/>
              <p:nvPr/>
            </p:nvGrpSpPr>
            <p:grpSpPr>
              <a:xfrm>
                <a:off x="3456" y="2653"/>
                <a:ext cx="3978" cy="6118"/>
                <a:chOff x="4221" y="2805"/>
                <a:chExt cx="3520" cy="5649"/>
              </a:xfrm>
              <a:solidFill>
                <a:schemeClr val="bg2">
                  <a:lumMod val="90000"/>
                </a:schemeClr>
              </a:solidFill>
              <a:scene3d>
                <a:camera prst="perspectiveLeft"/>
                <a:lightRig rig="threePt" dir="t"/>
              </a:scene3d>
            </p:grpSpPr>
            <p:sp>
              <p:nvSpPr>
                <p:cNvPr id="110" name="六边形 109"/>
                <p:cNvSpPr/>
                <p:nvPr/>
              </p:nvSpPr>
              <p:spPr>
                <a:xfrm>
                  <a:off x="4221" y="753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六边形 111"/>
                <p:cNvSpPr/>
                <p:nvPr/>
              </p:nvSpPr>
              <p:spPr>
                <a:xfrm>
                  <a:off x="4867" y="7131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六边形 112"/>
                <p:cNvSpPr/>
                <p:nvPr/>
              </p:nvSpPr>
              <p:spPr>
                <a:xfrm>
                  <a:off x="6196" y="7147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六边形 113"/>
                <p:cNvSpPr/>
                <p:nvPr/>
              </p:nvSpPr>
              <p:spPr>
                <a:xfrm>
                  <a:off x="5522" y="7566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六边形 114"/>
                <p:cNvSpPr/>
                <p:nvPr/>
              </p:nvSpPr>
              <p:spPr>
                <a:xfrm>
                  <a:off x="6869" y="758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六边形 115"/>
                <p:cNvSpPr/>
                <p:nvPr/>
              </p:nvSpPr>
              <p:spPr>
                <a:xfrm>
                  <a:off x="4222" y="5790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六边形 116"/>
                <p:cNvSpPr/>
                <p:nvPr/>
              </p:nvSpPr>
              <p:spPr>
                <a:xfrm>
                  <a:off x="4868" y="5387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六边形 117"/>
                <p:cNvSpPr/>
                <p:nvPr/>
              </p:nvSpPr>
              <p:spPr>
                <a:xfrm>
                  <a:off x="6196" y="5403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六边形 118"/>
                <p:cNvSpPr/>
                <p:nvPr/>
              </p:nvSpPr>
              <p:spPr>
                <a:xfrm>
                  <a:off x="5523" y="582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六边形 119"/>
                <p:cNvSpPr/>
                <p:nvPr/>
              </p:nvSpPr>
              <p:spPr>
                <a:xfrm>
                  <a:off x="6870" y="5838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六边形 120"/>
                <p:cNvSpPr/>
                <p:nvPr/>
              </p:nvSpPr>
              <p:spPr>
                <a:xfrm>
                  <a:off x="4221" y="666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六边形 121"/>
                <p:cNvSpPr/>
                <p:nvPr/>
              </p:nvSpPr>
              <p:spPr>
                <a:xfrm>
                  <a:off x="4867" y="6259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六边形 122"/>
                <p:cNvSpPr/>
                <p:nvPr/>
              </p:nvSpPr>
              <p:spPr>
                <a:xfrm>
                  <a:off x="6196" y="6275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六边形 123"/>
                <p:cNvSpPr/>
                <p:nvPr/>
              </p:nvSpPr>
              <p:spPr>
                <a:xfrm>
                  <a:off x="5522" y="669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六边形 124"/>
                <p:cNvSpPr/>
                <p:nvPr/>
              </p:nvSpPr>
              <p:spPr>
                <a:xfrm>
                  <a:off x="6869" y="6710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六边形 125"/>
                <p:cNvSpPr/>
                <p:nvPr/>
              </p:nvSpPr>
              <p:spPr>
                <a:xfrm>
                  <a:off x="4221" y="4936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六边形 126"/>
                <p:cNvSpPr/>
                <p:nvPr/>
              </p:nvSpPr>
              <p:spPr>
                <a:xfrm>
                  <a:off x="4867" y="4533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六边形 127"/>
                <p:cNvSpPr/>
                <p:nvPr/>
              </p:nvSpPr>
              <p:spPr>
                <a:xfrm>
                  <a:off x="6196" y="4549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六边形 128"/>
                <p:cNvSpPr/>
                <p:nvPr/>
              </p:nvSpPr>
              <p:spPr>
                <a:xfrm>
                  <a:off x="5522" y="4968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六边形 129"/>
                <p:cNvSpPr/>
                <p:nvPr/>
              </p:nvSpPr>
              <p:spPr>
                <a:xfrm>
                  <a:off x="6869" y="498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六边形 130"/>
                <p:cNvSpPr/>
                <p:nvPr/>
              </p:nvSpPr>
              <p:spPr>
                <a:xfrm>
                  <a:off x="4222" y="319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六边形 131"/>
                <p:cNvSpPr/>
                <p:nvPr/>
              </p:nvSpPr>
              <p:spPr>
                <a:xfrm>
                  <a:off x="4867" y="2819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六边形 132"/>
                <p:cNvSpPr/>
                <p:nvPr/>
              </p:nvSpPr>
              <p:spPr>
                <a:xfrm>
                  <a:off x="6196" y="2805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六边形 133"/>
                <p:cNvSpPr/>
                <p:nvPr/>
              </p:nvSpPr>
              <p:spPr>
                <a:xfrm>
                  <a:off x="5523" y="322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六边形 134"/>
                <p:cNvSpPr/>
                <p:nvPr/>
              </p:nvSpPr>
              <p:spPr>
                <a:xfrm>
                  <a:off x="6870" y="3240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六边形 135"/>
                <p:cNvSpPr/>
                <p:nvPr/>
              </p:nvSpPr>
              <p:spPr>
                <a:xfrm>
                  <a:off x="4221" y="406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六边形 136"/>
                <p:cNvSpPr/>
                <p:nvPr/>
              </p:nvSpPr>
              <p:spPr>
                <a:xfrm>
                  <a:off x="4867" y="3661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六边形 137"/>
                <p:cNvSpPr/>
                <p:nvPr/>
              </p:nvSpPr>
              <p:spPr>
                <a:xfrm>
                  <a:off x="6196" y="3677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六边形 138"/>
                <p:cNvSpPr/>
                <p:nvPr/>
              </p:nvSpPr>
              <p:spPr>
                <a:xfrm>
                  <a:off x="5522" y="4096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六边形 139"/>
                <p:cNvSpPr/>
                <p:nvPr/>
              </p:nvSpPr>
              <p:spPr>
                <a:xfrm>
                  <a:off x="6869" y="411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1" name="组合 140"/>
              <p:cNvGrpSpPr/>
              <p:nvPr/>
            </p:nvGrpSpPr>
            <p:grpSpPr>
              <a:xfrm>
                <a:off x="12082" y="2008"/>
                <a:ext cx="4264" cy="7367"/>
                <a:chOff x="4221" y="2789"/>
                <a:chExt cx="3519" cy="5665"/>
              </a:xfrm>
              <a:solidFill>
                <a:schemeClr val="bg2">
                  <a:lumMod val="90000"/>
                </a:schemeClr>
              </a:solidFill>
              <a:scene3d>
                <a:camera prst="perspectiveLeft"/>
                <a:lightRig rig="threePt" dir="t"/>
              </a:scene3d>
            </p:grpSpPr>
            <p:sp>
              <p:nvSpPr>
                <p:cNvPr id="142" name="六边形 141"/>
                <p:cNvSpPr/>
                <p:nvPr/>
              </p:nvSpPr>
              <p:spPr>
                <a:xfrm>
                  <a:off x="4221" y="753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六边形 142"/>
                <p:cNvSpPr/>
                <p:nvPr/>
              </p:nvSpPr>
              <p:spPr>
                <a:xfrm>
                  <a:off x="4867" y="7131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4" name="六边形 143"/>
                <p:cNvSpPr/>
                <p:nvPr/>
              </p:nvSpPr>
              <p:spPr>
                <a:xfrm>
                  <a:off x="6196" y="7147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六边形 144"/>
                <p:cNvSpPr/>
                <p:nvPr/>
              </p:nvSpPr>
              <p:spPr>
                <a:xfrm>
                  <a:off x="5522" y="7566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六边形 145"/>
                <p:cNvSpPr/>
                <p:nvPr/>
              </p:nvSpPr>
              <p:spPr>
                <a:xfrm>
                  <a:off x="6869" y="758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六边形 146"/>
                <p:cNvSpPr/>
                <p:nvPr/>
              </p:nvSpPr>
              <p:spPr>
                <a:xfrm>
                  <a:off x="4222" y="5790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" name="六边形 147"/>
                <p:cNvSpPr/>
                <p:nvPr/>
              </p:nvSpPr>
              <p:spPr>
                <a:xfrm>
                  <a:off x="4868" y="5387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六边形 148"/>
                <p:cNvSpPr/>
                <p:nvPr/>
              </p:nvSpPr>
              <p:spPr>
                <a:xfrm>
                  <a:off x="6196" y="5403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0" name="六边形 149"/>
                <p:cNvSpPr/>
                <p:nvPr/>
              </p:nvSpPr>
              <p:spPr>
                <a:xfrm>
                  <a:off x="5523" y="582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六边形 150"/>
                <p:cNvSpPr/>
                <p:nvPr/>
              </p:nvSpPr>
              <p:spPr>
                <a:xfrm>
                  <a:off x="6870" y="5838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六边形 151"/>
                <p:cNvSpPr/>
                <p:nvPr/>
              </p:nvSpPr>
              <p:spPr>
                <a:xfrm>
                  <a:off x="4221" y="666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六边形 152"/>
                <p:cNvSpPr/>
                <p:nvPr/>
              </p:nvSpPr>
              <p:spPr>
                <a:xfrm>
                  <a:off x="4867" y="6259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六边形 153"/>
                <p:cNvSpPr/>
                <p:nvPr/>
              </p:nvSpPr>
              <p:spPr>
                <a:xfrm>
                  <a:off x="6196" y="6275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六边形 154"/>
                <p:cNvSpPr/>
                <p:nvPr/>
              </p:nvSpPr>
              <p:spPr>
                <a:xfrm>
                  <a:off x="5522" y="669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六边形 155"/>
                <p:cNvSpPr/>
                <p:nvPr/>
              </p:nvSpPr>
              <p:spPr>
                <a:xfrm>
                  <a:off x="6869" y="6710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六边形 156"/>
                <p:cNvSpPr/>
                <p:nvPr/>
              </p:nvSpPr>
              <p:spPr>
                <a:xfrm>
                  <a:off x="4221" y="4936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六边形 157"/>
                <p:cNvSpPr/>
                <p:nvPr/>
              </p:nvSpPr>
              <p:spPr>
                <a:xfrm>
                  <a:off x="4867" y="4533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六边形 158"/>
                <p:cNvSpPr/>
                <p:nvPr/>
              </p:nvSpPr>
              <p:spPr>
                <a:xfrm>
                  <a:off x="6196" y="4549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六边形 159"/>
                <p:cNvSpPr/>
                <p:nvPr/>
              </p:nvSpPr>
              <p:spPr>
                <a:xfrm>
                  <a:off x="5522" y="4968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六边形 160"/>
                <p:cNvSpPr/>
                <p:nvPr/>
              </p:nvSpPr>
              <p:spPr>
                <a:xfrm>
                  <a:off x="6869" y="498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六边形 161"/>
                <p:cNvSpPr/>
                <p:nvPr/>
              </p:nvSpPr>
              <p:spPr>
                <a:xfrm>
                  <a:off x="4222" y="319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六边形 162"/>
                <p:cNvSpPr/>
                <p:nvPr/>
              </p:nvSpPr>
              <p:spPr>
                <a:xfrm>
                  <a:off x="4868" y="2789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六边形 163"/>
                <p:cNvSpPr/>
                <p:nvPr/>
              </p:nvSpPr>
              <p:spPr>
                <a:xfrm>
                  <a:off x="6196" y="2805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六边形 164"/>
                <p:cNvSpPr/>
                <p:nvPr/>
              </p:nvSpPr>
              <p:spPr>
                <a:xfrm>
                  <a:off x="5523" y="322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六边形 165"/>
                <p:cNvSpPr/>
                <p:nvPr/>
              </p:nvSpPr>
              <p:spPr>
                <a:xfrm>
                  <a:off x="6870" y="3240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六边形 166"/>
                <p:cNvSpPr/>
                <p:nvPr/>
              </p:nvSpPr>
              <p:spPr>
                <a:xfrm>
                  <a:off x="4221" y="4064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六边形 167"/>
                <p:cNvSpPr/>
                <p:nvPr/>
              </p:nvSpPr>
              <p:spPr>
                <a:xfrm>
                  <a:off x="4867" y="3661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六边形 168"/>
                <p:cNvSpPr/>
                <p:nvPr/>
              </p:nvSpPr>
              <p:spPr>
                <a:xfrm>
                  <a:off x="6196" y="3677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六边形 169"/>
                <p:cNvSpPr/>
                <p:nvPr/>
              </p:nvSpPr>
              <p:spPr>
                <a:xfrm>
                  <a:off x="5522" y="4096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六边形 170"/>
                <p:cNvSpPr/>
                <p:nvPr/>
              </p:nvSpPr>
              <p:spPr>
                <a:xfrm>
                  <a:off x="6869" y="4112"/>
                  <a:ext cx="871" cy="87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2" name="组合 171"/>
              <p:cNvGrpSpPr/>
              <p:nvPr/>
            </p:nvGrpSpPr>
            <p:grpSpPr>
              <a:xfrm>
                <a:off x="7688" y="2141"/>
                <a:ext cx="3885" cy="6931"/>
                <a:chOff x="8331" y="1648"/>
                <a:chExt cx="3786" cy="6931"/>
              </a:xfrm>
              <a:solidFill>
                <a:schemeClr val="bg2">
                  <a:lumMod val="90000"/>
                </a:schemeClr>
              </a:solidFill>
            </p:grpSpPr>
            <p:grpSp>
              <p:nvGrpSpPr>
                <p:cNvPr id="173" name="组合 172"/>
                <p:cNvGrpSpPr/>
                <p:nvPr/>
              </p:nvGrpSpPr>
              <p:grpSpPr>
                <a:xfrm>
                  <a:off x="8331" y="2117"/>
                  <a:ext cx="3786" cy="6462"/>
                  <a:chOff x="8555" y="2023"/>
                  <a:chExt cx="3485" cy="6462"/>
                </a:xfrm>
                <a:grpFill/>
                <a:scene3d>
                  <a:camera prst="perspectiveLeft"/>
                  <a:lightRig rig="threePt" dir="t"/>
                </a:scene3d>
              </p:grpSpPr>
              <p:sp>
                <p:nvSpPr>
                  <p:cNvPr id="174" name="六边形 173"/>
                  <p:cNvSpPr/>
                  <p:nvPr/>
                </p:nvSpPr>
                <p:spPr>
                  <a:xfrm>
                    <a:off x="8555" y="7438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5" name="六边形 174"/>
                  <p:cNvSpPr/>
                  <p:nvPr/>
                </p:nvSpPr>
                <p:spPr>
                  <a:xfrm>
                    <a:off x="9195" y="6980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6" name="六边形 175"/>
                  <p:cNvSpPr/>
                  <p:nvPr/>
                </p:nvSpPr>
                <p:spPr>
                  <a:xfrm>
                    <a:off x="10510" y="6998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7" name="六边形 176"/>
                  <p:cNvSpPr/>
                  <p:nvPr/>
                </p:nvSpPr>
                <p:spPr>
                  <a:xfrm>
                    <a:off x="9843" y="7475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8" name="六边形 177"/>
                  <p:cNvSpPr/>
                  <p:nvPr/>
                </p:nvSpPr>
                <p:spPr>
                  <a:xfrm>
                    <a:off x="11177" y="7493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9" name="六边形 178"/>
                  <p:cNvSpPr/>
                  <p:nvPr/>
                </p:nvSpPr>
                <p:spPr>
                  <a:xfrm>
                    <a:off x="8556" y="5454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六边形 179"/>
                  <p:cNvSpPr/>
                  <p:nvPr/>
                </p:nvSpPr>
                <p:spPr>
                  <a:xfrm>
                    <a:off x="11178" y="5508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六边形 180"/>
                  <p:cNvSpPr/>
                  <p:nvPr/>
                </p:nvSpPr>
                <p:spPr>
                  <a:xfrm>
                    <a:off x="8555" y="6446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2" name="六边形 181"/>
                  <p:cNvSpPr/>
                  <p:nvPr/>
                </p:nvSpPr>
                <p:spPr>
                  <a:xfrm>
                    <a:off x="9195" y="5987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六边形 182"/>
                  <p:cNvSpPr/>
                  <p:nvPr/>
                </p:nvSpPr>
                <p:spPr>
                  <a:xfrm>
                    <a:off x="10494" y="6006"/>
                    <a:ext cx="878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六边形 183"/>
                  <p:cNvSpPr/>
                  <p:nvPr/>
                </p:nvSpPr>
                <p:spPr>
                  <a:xfrm>
                    <a:off x="9843" y="6482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5" name="六边形 184"/>
                  <p:cNvSpPr/>
                  <p:nvPr/>
                </p:nvSpPr>
                <p:spPr>
                  <a:xfrm>
                    <a:off x="11177" y="6501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6" name="六边形 185"/>
                  <p:cNvSpPr/>
                  <p:nvPr/>
                </p:nvSpPr>
                <p:spPr>
                  <a:xfrm>
                    <a:off x="8555" y="4482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7" name="六边形 186"/>
                  <p:cNvSpPr/>
                  <p:nvPr/>
                </p:nvSpPr>
                <p:spPr>
                  <a:xfrm>
                    <a:off x="11177" y="4537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六边形 187"/>
                  <p:cNvSpPr/>
                  <p:nvPr/>
                </p:nvSpPr>
                <p:spPr>
                  <a:xfrm>
                    <a:off x="8556" y="2498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六边形 188"/>
                  <p:cNvSpPr/>
                  <p:nvPr/>
                </p:nvSpPr>
                <p:spPr>
                  <a:xfrm>
                    <a:off x="9180" y="2023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0" name="六边形 189"/>
                  <p:cNvSpPr/>
                  <p:nvPr/>
                </p:nvSpPr>
                <p:spPr>
                  <a:xfrm>
                    <a:off x="10542" y="2025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六边形 190"/>
                  <p:cNvSpPr/>
                  <p:nvPr/>
                </p:nvSpPr>
                <p:spPr>
                  <a:xfrm>
                    <a:off x="11178" y="2552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" name="六边形 191"/>
                  <p:cNvSpPr/>
                  <p:nvPr/>
                </p:nvSpPr>
                <p:spPr>
                  <a:xfrm>
                    <a:off x="8555" y="3490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3" name="六边形 192"/>
                  <p:cNvSpPr/>
                  <p:nvPr/>
                </p:nvSpPr>
                <p:spPr>
                  <a:xfrm>
                    <a:off x="11177" y="3544"/>
                    <a:ext cx="862" cy="992"/>
                  </a:xfrm>
                  <a:prstGeom prst="hexagon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4" name="矩形 193"/>
                  <p:cNvSpPr/>
                  <p:nvPr/>
                </p:nvSpPr>
                <p:spPr>
                  <a:xfrm>
                    <a:off x="9432" y="3015"/>
                    <a:ext cx="1746" cy="2971"/>
                  </a:xfrm>
                  <a:prstGeom prst="rect">
                    <a:avLst/>
                  </a:prstGeom>
                  <a:gradFill flip="none">
                    <a:gsLst>
                      <a:gs pos="50000">
                        <a:srgbClr val="97C8E1"/>
                      </a:gs>
                      <a:gs pos="0">
                        <a:srgbClr val="BADAEB"/>
                      </a:gs>
                      <a:gs pos="100000">
                        <a:srgbClr val="74B5D6"/>
                      </a:gs>
                    </a:gsLst>
                    <a:lin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195" name="图片 194"/>
                  <p:cNvPicPr>
                    <a:picLocks noChangeAspect="1"/>
                  </p:cNvPicPr>
                  <p:nvPr/>
                </p:nvPicPr>
                <p:blipFill>
                  <a:blip r:embed="rId3"/>
                  <a:srcRect l="21032" t="7682" r="27106" b="14198"/>
                  <a:stretch>
                    <a:fillRect/>
                  </a:stretch>
                </p:blipFill>
                <p:spPr>
                  <a:xfrm>
                    <a:off x="9763" y="3387"/>
                    <a:ext cx="1022" cy="1286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196" name="六边形 195"/>
                <p:cNvSpPr/>
                <p:nvPr/>
              </p:nvSpPr>
              <p:spPr>
                <a:xfrm>
                  <a:off x="9733" y="1648"/>
                  <a:ext cx="1005" cy="992"/>
                </a:xfrm>
                <a:prstGeom prst="hexagon">
                  <a:avLst/>
                </a:prstGeom>
                <a:grpFill/>
                <a:scene3d>
                  <a:camera prst="perspective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97" name="文本框 196"/>
            <p:cNvSpPr txBox="1"/>
            <p:nvPr/>
          </p:nvSpPr>
          <p:spPr>
            <a:xfrm>
              <a:off x="1868" y="6878"/>
              <a:ext cx="611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+mj-ea"/>
                  <a:ea typeface="+mj-ea"/>
                </a:rPr>
                <a:t>传统外卖（快递）柜</a:t>
              </a:r>
              <a:endParaRPr lang="zh-CN" altLang="en-US"/>
            </a:p>
          </p:txBody>
        </p:sp>
        <p:sp>
          <p:nvSpPr>
            <p:cNvPr id="198" name="文本框 197"/>
            <p:cNvSpPr txBox="1"/>
            <p:nvPr/>
          </p:nvSpPr>
          <p:spPr>
            <a:xfrm>
              <a:off x="11573" y="2785"/>
              <a:ext cx="694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+mj-ea"/>
                  <a:ea typeface="+mj-ea"/>
                </a:rPr>
                <a:t>新款智能外卖柜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8" name="Straight Connector 44"/>
          <p:cNvCxnSpPr/>
          <p:nvPr/>
        </p:nvCxnSpPr>
        <p:spPr>
          <a:xfrm>
            <a:off x="7480300" y="6351270"/>
            <a:ext cx="4392295" cy="12065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7" name="koppt-文本框"/>
          <p:cNvSpPr/>
          <p:nvPr/>
        </p:nvSpPr>
        <p:spPr>
          <a:xfrm>
            <a:off x="8602345" y="544830"/>
            <a:ext cx="223456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b="1" dirty="0">
                <a:latin typeface="+mj-ea"/>
                <a:ea typeface="+mj-ea"/>
              </a:rPr>
              <a:t>外观设计</a:t>
            </a:r>
          </a:p>
        </p:txBody>
      </p:sp>
      <p:sp>
        <p:nvSpPr>
          <p:cNvPr id="20" name="矩形 19"/>
          <p:cNvSpPr/>
          <p:nvPr/>
        </p:nvSpPr>
        <p:spPr>
          <a:xfrm>
            <a:off x="838200" y="196215"/>
            <a:ext cx="2283460" cy="50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</a:p>
          <a:p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PRODUCT INTRODUCTION</a:t>
            </a:r>
          </a:p>
        </p:txBody>
      </p:sp>
      <p:sp>
        <p:nvSpPr>
          <p:cNvPr id="3" name="koppt-文本框"/>
          <p:cNvSpPr/>
          <p:nvPr/>
        </p:nvSpPr>
        <p:spPr>
          <a:xfrm>
            <a:off x="7271385" y="1087755"/>
            <a:ext cx="4519295" cy="5169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蜂窝状式六边形格子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——最大化柜格利用程度</a:t>
            </a: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浅色涂层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——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sym typeface="+mn-ea"/>
              </a:rPr>
              <a:t>不易吸热</a:t>
            </a:r>
            <a:endParaRPr lang="zh-CN" altLang="en-US" sz="2000" dirty="0">
              <a:solidFill>
                <a:schemeClr val="tx2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透明窗口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——便于观察内部“外卖格子”的使用情况以及外卖的状态</a:t>
            </a: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透气口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——整体形成多功能组合的去异味清洁系统</a:t>
            </a: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标记微信公众号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——</a:t>
            </a:r>
            <a:r>
              <a:rPr lang="en-US" altLang="zh-CN" sz="2000" dirty="0">
                <a:solidFill>
                  <a:schemeClr val="tx2"/>
                </a:solidFill>
                <a:latin typeface="+mn-ea"/>
                <a:sym typeface="+mn-ea"/>
              </a:rPr>
              <a:t>鼓励主动报修，提高维护效率</a:t>
            </a:r>
            <a:endParaRPr lang="zh-CN" altLang="en-US" sz="2000" dirty="0">
              <a:solidFill>
                <a:schemeClr val="tx2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配送柜柜门内安装防冲撞垫圈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——减少磨损伤害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348615" y="1695450"/>
            <a:ext cx="6655435" cy="4149090"/>
            <a:chOff x="2391" y="1109"/>
            <a:chExt cx="14418" cy="8510"/>
          </a:xfrm>
        </p:grpSpPr>
        <p:grpSp>
          <p:nvGrpSpPr>
            <p:cNvPr id="26" name="组合 25"/>
            <p:cNvGrpSpPr/>
            <p:nvPr/>
          </p:nvGrpSpPr>
          <p:grpSpPr>
            <a:xfrm>
              <a:off x="2391" y="1109"/>
              <a:ext cx="14418" cy="8511"/>
              <a:chOff x="3232" y="1457"/>
              <a:chExt cx="11354" cy="7821"/>
            </a:xfrm>
            <a:gradFill>
              <a:gsLst>
                <a:gs pos="100000">
                  <a:srgbClr val="F8E786">
                    <a:alpha val="34000"/>
                    <a:lumMod val="54000"/>
                    <a:lumOff val="46000"/>
                  </a:srgbClr>
                </a:gs>
                <a:gs pos="0">
                  <a:srgbClr val="FAEFAE"/>
                </a:gs>
                <a:gs pos="100000">
                  <a:srgbClr val="F5DE5D"/>
                </a:gs>
              </a:gsLst>
              <a:lin scaled="1"/>
            </a:gradFill>
          </p:grpSpPr>
          <p:sp>
            <p:nvSpPr>
              <p:cNvPr id="5" name="立方体 4"/>
              <p:cNvSpPr>
                <a:spLocks noChangeAspect="1"/>
              </p:cNvSpPr>
              <p:nvPr/>
            </p:nvSpPr>
            <p:spPr>
              <a:xfrm>
                <a:off x="3232" y="1615"/>
                <a:ext cx="11354" cy="7570"/>
              </a:xfrm>
              <a:prstGeom prst="cube">
                <a:avLst>
                  <a:gd name="adj" fmla="val 6237"/>
                </a:avLst>
              </a:prstGeom>
              <a:grpFill/>
              <a:effectLst>
                <a:reflection stA="45000" endPos="0" dist="50800" dir="5400000" sy="-100000" algn="bl" rotWithShape="0"/>
              </a:effectLst>
              <a:scene3d>
                <a:camera prst="perspective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7254" y="1703"/>
                <a:ext cx="437" cy="7357"/>
                <a:chOff x="7254" y="1703"/>
                <a:chExt cx="437" cy="7357"/>
              </a:xfrm>
              <a:grpFill/>
            </p:grpSpPr>
            <p:cxnSp>
              <p:nvCxnSpPr>
                <p:cNvPr id="6" name="直接连接符 5"/>
                <p:cNvCxnSpPr/>
                <p:nvPr/>
              </p:nvCxnSpPr>
              <p:spPr>
                <a:xfrm flipH="1">
                  <a:off x="7254" y="1703"/>
                  <a:ext cx="437" cy="519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连接符 6"/>
                <p:cNvCxnSpPr/>
                <p:nvPr/>
              </p:nvCxnSpPr>
              <p:spPr>
                <a:xfrm>
                  <a:off x="7254" y="2174"/>
                  <a:ext cx="16" cy="6886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合 9"/>
              <p:cNvGrpSpPr/>
              <p:nvPr/>
            </p:nvGrpSpPr>
            <p:grpSpPr>
              <a:xfrm>
                <a:off x="10648" y="1457"/>
                <a:ext cx="536" cy="7821"/>
                <a:chOff x="10648" y="1457"/>
                <a:chExt cx="536" cy="7821"/>
              </a:xfrm>
              <a:grpFill/>
            </p:grpSpPr>
            <p:cxnSp>
              <p:nvCxnSpPr>
                <p:cNvPr id="4" name="直接连接符 3"/>
                <p:cNvCxnSpPr/>
                <p:nvPr/>
              </p:nvCxnSpPr>
              <p:spPr>
                <a:xfrm flipH="1">
                  <a:off x="10648" y="1457"/>
                  <a:ext cx="536" cy="537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连接符 7"/>
                <p:cNvCxnSpPr/>
                <p:nvPr/>
              </p:nvCxnSpPr>
              <p:spPr>
                <a:xfrm>
                  <a:off x="10671" y="1956"/>
                  <a:ext cx="0" cy="7322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组合 41"/>
            <p:cNvGrpSpPr/>
            <p:nvPr/>
          </p:nvGrpSpPr>
          <p:grpSpPr>
            <a:xfrm>
              <a:off x="3456" y="2653"/>
              <a:ext cx="3978" cy="6118"/>
              <a:chOff x="4221" y="2805"/>
              <a:chExt cx="3520" cy="5649"/>
            </a:xfrm>
            <a:solidFill>
              <a:schemeClr val="bg2">
                <a:lumMod val="90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11" name="六边形 10"/>
              <p:cNvSpPr/>
              <p:nvPr/>
            </p:nvSpPr>
            <p:spPr>
              <a:xfrm>
                <a:off x="4221" y="753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六边形 11"/>
              <p:cNvSpPr/>
              <p:nvPr/>
            </p:nvSpPr>
            <p:spPr>
              <a:xfrm>
                <a:off x="4867" y="7131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六边形 12"/>
              <p:cNvSpPr/>
              <p:nvPr/>
            </p:nvSpPr>
            <p:spPr>
              <a:xfrm>
                <a:off x="6196" y="714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六边形 13"/>
              <p:cNvSpPr/>
              <p:nvPr/>
            </p:nvSpPr>
            <p:spPr>
              <a:xfrm>
                <a:off x="5522" y="756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六边形 14"/>
              <p:cNvSpPr/>
              <p:nvPr/>
            </p:nvSpPr>
            <p:spPr>
              <a:xfrm>
                <a:off x="6869" y="758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六边形 15"/>
              <p:cNvSpPr/>
              <p:nvPr/>
            </p:nvSpPr>
            <p:spPr>
              <a:xfrm>
                <a:off x="4222" y="579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六边形 16"/>
              <p:cNvSpPr/>
              <p:nvPr/>
            </p:nvSpPr>
            <p:spPr>
              <a:xfrm>
                <a:off x="4868" y="538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六边形 17"/>
              <p:cNvSpPr/>
              <p:nvPr/>
            </p:nvSpPr>
            <p:spPr>
              <a:xfrm>
                <a:off x="6196" y="5403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六边形 18"/>
              <p:cNvSpPr/>
              <p:nvPr/>
            </p:nvSpPr>
            <p:spPr>
              <a:xfrm>
                <a:off x="5523" y="582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六边形 1"/>
              <p:cNvSpPr/>
              <p:nvPr/>
            </p:nvSpPr>
            <p:spPr>
              <a:xfrm>
                <a:off x="6870" y="5838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六边形 20"/>
              <p:cNvSpPr/>
              <p:nvPr/>
            </p:nvSpPr>
            <p:spPr>
              <a:xfrm>
                <a:off x="4221" y="666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六边形 21"/>
              <p:cNvSpPr/>
              <p:nvPr/>
            </p:nvSpPr>
            <p:spPr>
              <a:xfrm>
                <a:off x="4867" y="625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六边形 22"/>
              <p:cNvSpPr/>
              <p:nvPr/>
            </p:nvSpPr>
            <p:spPr>
              <a:xfrm>
                <a:off x="6196" y="6275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六边形 23"/>
              <p:cNvSpPr/>
              <p:nvPr/>
            </p:nvSpPr>
            <p:spPr>
              <a:xfrm>
                <a:off x="5522" y="669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六边形 24"/>
              <p:cNvSpPr/>
              <p:nvPr/>
            </p:nvSpPr>
            <p:spPr>
              <a:xfrm>
                <a:off x="6869" y="671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六边形 26"/>
              <p:cNvSpPr/>
              <p:nvPr/>
            </p:nvSpPr>
            <p:spPr>
              <a:xfrm>
                <a:off x="4221" y="493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六边形 27"/>
              <p:cNvSpPr/>
              <p:nvPr/>
            </p:nvSpPr>
            <p:spPr>
              <a:xfrm>
                <a:off x="4867" y="4533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六边形 28"/>
              <p:cNvSpPr/>
              <p:nvPr/>
            </p:nvSpPr>
            <p:spPr>
              <a:xfrm>
                <a:off x="6196" y="454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六边形 29"/>
              <p:cNvSpPr/>
              <p:nvPr/>
            </p:nvSpPr>
            <p:spPr>
              <a:xfrm>
                <a:off x="5522" y="4968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六边形 30"/>
              <p:cNvSpPr/>
              <p:nvPr/>
            </p:nvSpPr>
            <p:spPr>
              <a:xfrm>
                <a:off x="6869" y="498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六边形 31"/>
              <p:cNvSpPr/>
              <p:nvPr/>
            </p:nvSpPr>
            <p:spPr>
              <a:xfrm>
                <a:off x="4222" y="319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六边形 32"/>
              <p:cNvSpPr/>
              <p:nvPr/>
            </p:nvSpPr>
            <p:spPr>
              <a:xfrm>
                <a:off x="4867" y="281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六边形 33"/>
              <p:cNvSpPr/>
              <p:nvPr/>
            </p:nvSpPr>
            <p:spPr>
              <a:xfrm>
                <a:off x="6196" y="2805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六边形 34"/>
              <p:cNvSpPr/>
              <p:nvPr/>
            </p:nvSpPr>
            <p:spPr>
              <a:xfrm>
                <a:off x="5523" y="322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六边形 35"/>
              <p:cNvSpPr/>
              <p:nvPr/>
            </p:nvSpPr>
            <p:spPr>
              <a:xfrm>
                <a:off x="6870" y="324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六边形 36"/>
              <p:cNvSpPr/>
              <p:nvPr/>
            </p:nvSpPr>
            <p:spPr>
              <a:xfrm>
                <a:off x="4221" y="406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六边形 37"/>
              <p:cNvSpPr/>
              <p:nvPr/>
            </p:nvSpPr>
            <p:spPr>
              <a:xfrm>
                <a:off x="4867" y="3661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六边形 38"/>
              <p:cNvSpPr/>
              <p:nvPr/>
            </p:nvSpPr>
            <p:spPr>
              <a:xfrm>
                <a:off x="6196" y="367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六边形 39"/>
              <p:cNvSpPr/>
              <p:nvPr/>
            </p:nvSpPr>
            <p:spPr>
              <a:xfrm>
                <a:off x="5522" y="409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六边形 40"/>
              <p:cNvSpPr/>
              <p:nvPr/>
            </p:nvSpPr>
            <p:spPr>
              <a:xfrm>
                <a:off x="6869" y="411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082" y="2008"/>
              <a:ext cx="4264" cy="7367"/>
              <a:chOff x="4221" y="2789"/>
              <a:chExt cx="3519" cy="5665"/>
            </a:xfrm>
            <a:solidFill>
              <a:schemeClr val="bg2">
                <a:lumMod val="90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44" name="六边形 43"/>
              <p:cNvSpPr/>
              <p:nvPr/>
            </p:nvSpPr>
            <p:spPr>
              <a:xfrm>
                <a:off x="4221" y="753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六边形 44"/>
              <p:cNvSpPr/>
              <p:nvPr/>
            </p:nvSpPr>
            <p:spPr>
              <a:xfrm>
                <a:off x="4867" y="7131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六边形 45"/>
              <p:cNvSpPr/>
              <p:nvPr/>
            </p:nvSpPr>
            <p:spPr>
              <a:xfrm>
                <a:off x="6196" y="714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六边形 46"/>
              <p:cNvSpPr/>
              <p:nvPr/>
            </p:nvSpPr>
            <p:spPr>
              <a:xfrm>
                <a:off x="5522" y="756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六边形 47"/>
              <p:cNvSpPr/>
              <p:nvPr/>
            </p:nvSpPr>
            <p:spPr>
              <a:xfrm>
                <a:off x="6869" y="758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六边形 48"/>
              <p:cNvSpPr/>
              <p:nvPr/>
            </p:nvSpPr>
            <p:spPr>
              <a:xfrm>
                <a:off x="4222" y="579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>
                <a:off x="4868" y="538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>
                <a:off x="6196" y="5403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>
                <a:off x="5523" y="582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>
                <a:off x="6870" y="5838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>
                <a:off x="4221" y="666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>
                <a:off x="4867" y="625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六边形 55"/>
              <p:cNvSpPr/>
              <p:nvPr/>
            </p:nvSpPr>
            <p:spPr>
              <a:xfrm>
                <a:off x="6196" y="6275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六边形 56"/>
              <p:cNvSpPr/>
              <p:nvPr/>
            </p:nvSpPr>
            <p:spPr>
              <a:xfrm>
                <a:off x="5522" y="669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>
                <a:off x="6869" y="671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>
                <a:off x="4221" y="493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>
                <a:off x="4867" y="4533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>
                <a:off x="6196" y="454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>
                <a:off x="5522" y="4968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>
                <a:off x="6869" y="498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六边形 63"/>
              <p:cNvSpPr/>
              <p:nvPr/>
            </p:nvSpPr>
            <p:spPr>
              <a:xfrm>
                <a:off x="4222" y="319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六边形 64"/>
              <p:cNvSpPr/>
              <p:nvPr/>
            </p:nvSpPr>
            <p:spPr>
              <a:xfrm>
                <a:off x="4868" y="278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>
                <a:off x="6196" y="2805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>
                <a:off x="5523" y="322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>
                <a:off x="6870" y="324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>
                <a:off x="4221" y="406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>
                <a:off x="4867" y="3661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>
                <a:off x="6196" y="367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六边形 71"/>
              <p:cNvSpPr/>
              <p:nvPr/>
            </p:nvSpPr>
            <p:spPr>
              <a:xfrm>
                <a:off x="5522" y="409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六边形 72"/>
              <p:cNvSpPr/>
              <p:nvPr/>
            </p:nvSpPr>
            <p:spPr>
              <a:xfrm>
                <a:off x="6869" y="411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7688" y="2141"/>
              <a:ext cx="3885" cy="6931"/>
              <a:chOff x="8331" y="1648"/>
              <a:chExt cx="3786" cy="6931"/>
            </a:xfrm>
            <a:solidFill>
              <a:schemeClr val="bg2">
                <a:lumMod val="90000"/>
              </a:schemeClr>
            </a:solidFill>
          </p:grpSpPr>
          <p:grpSp>
            <p:nvGrpSpPr>
              <p:cNvPr id="107" name="组合 106"/>
              <p:cNvGrpSpPr/>
              <p:nvPr/>
            </p:nvGrpSpPr>
            <p:grpSpPr>
              <a:xfrm>
                <a:off x="8331" y="2117"/>
                <a:ext cx="3786" cy="6462"/>
                <a:chOff x="8555" y="2023"/>
                <a:chExt cx="3485" cy="6462"/>
              </a:xfrm>
              <a:grpFill/>
              <a:scene3d>
                <a:camera prst="perspectiveLeft"/>
                <a:lightRig rig="threePt" dir="t"/>
              </a:scene3d>
            </p:grpSpPr>
            <p:sp>
              <p:nvSpPr>
                <p:cNvPr id="75" name="六边形 74"/>
                <p:cNvSpPr/>
                <p:nvPr/>
              </p:nvSpPr>
              <p:spPr>
                <a:xfrm>
                  <a:off x="8555" y="7438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六边形 75"/>
                <p:cNvSpPr/>
                <p:nvPr/>
              </p:nvSpPr>
              <p:spPr>
                <a:xfrm>
                  <a:off x="9195" y="6980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六边形 76"/>
                <p:cNvSpPr/>
                <p:nvPr/>
              </p:nvSpPr>
              <p:spPr>
                <a:xfrm>
                  <a:off x="10510" y="6998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六边形 77"/>
                <p:cNvSpPr/>
                <p:nvPr/>
              </p:nvSpPr>
              <p:spPr>
                <a:xfrm>
                  <a:off x="9843" y="7475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六边形 78"/>
                <p:cNvSpPr/>
                <p:nvPr/>
              </p:nvSpPr>
              <p:spPr>
                <a:xfrm>
                  <a:off x="11177" y="7493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六边形 79"/>
                <p:cNvSpPr/>
                <p:nvPr/>
              </p:nvSpPr>
              <p:spPr>
                <a:xfrm>
                  <a:off x="8556" y="5454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六边形 83"/>
                <p:cNvSpPr/>
                <p:nvPr/>
              </p:nvSpPr>
              <p:spPr>
                <a:xfrm>
                  <a:off x="11178" y="5508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六边形 84"/>
                <p:cNvSpPr/>
                <p:nvPr/>
              </p:nvSpPr>
              <p:spPr>
                <a:xfrm>
                  <a:off x="8555" y="6446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六边形 85"/>
                <p:cNvSpPr/>
                <p:nvPr/>
              </p:nvSpPr>
              <p:spPr>
                <a:xfrm>
                  <a:off x="9195" y="5987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六边形 86"/>
                <p:cNvSpPr/>
                <p:nvPr/>
              </p:nvSpPr>
              <p:spPr>
                <a:xfrm>
                  <a:off x="10494" y="6006"/>
                  <a:ext cx="878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六边形 87"/>
                <p:cNvSpPr/>
                <p:nvPr/>
              </p:nvSpPr>
              <p:spPr>
                <a:xfrm>
                  <a:off x="9843" y="6482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六边形 88"/>
                <p:cNvSpPr/>
                <p:nvPr/>
              </p:nvSpPr>
              <p:spPr>
                <a:xfrm>
                  <a:off x="11177" y="6501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六边形 89"/>
                <p:cNvSpPr/>
                <p:nvPr/>
              </p:nvSpPr>
              <p:spPr>
                <a:xfrm>
                  <a:off x="8555" y="4482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六边形 93"/>
                <p:cNvSpPr/>
                <p:nvPr/>
              </p:nvSpPr>
              <p:spPr>
                <a:xfrm>
                  <a:off x="11177" y="4537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六边形 94"/>
                <p:cNvSpPr/>
                <p:nvPr/>
              </p:nvSpPr>
              <p:spPr>
                <a:xfrm>
                  <a:off x="8556" y="2498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六边形 95"/>
                <p:cNvSpPr/>
                <p:nvPr/>
              </p:nvSpPr>
              <p:spPr>
                <a:xfrm>
                  <a:off x="9180" y="2023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六边形 96"/>
                <p:cNvSpPr/>
                <p:nvPr/>
              </p:nvSpPr>
              <p:spPr>
                <a:xfrm>
                  <a:off x="10542" y="2025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六边形 98"/>
                <p:cNvSpPr/>
                <p:nvPr/>
              </p:nvSpPr>
              <p:spPr>
                <a:xfrm>
                  <a:off x="11178" y="2552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六边形 99"/>
                <p:cNvSpPr/>
                <p:nvPr/>
              </p:nvSpPr>
              <p:spPr>
                <a:xfrm>
                  <a:off x="8555" y="3490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六边形 103"/>
                <p:cNvSpPr/>
                <p:nvPr/>
              </p:nvSpPr>
              <p:spPr>
                <a:xfrm>
                  <a:off x="11177" y="3544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矩形 104"/>
                <p:cNvSpPr/>
                <p:nvPr/>
              </p:nvSpPr>
              <p:spPr>
                <a:xfrm>
                  <a:off x="9432" y="3015"/>
                  <a:ext cx="1746" cy="2971"/>
                </a:xfrm>
                <a:prstGeom prst="rect">
                  <a:avLst/>
                </a:prstGeom>
                <a:gradFill flip="none"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6" name="图片 105"/>
                <p:cNvPicPr>
                  <a:picLocks noChangeAspect="1"/>
                </p:cNvPicPr>
                <p:nvPr/>
              </p:nvPicPr>
              <p:blipFill>
                <a:blip r:embed="rId2"/>
                <a:srcRect l="21032" t="7682" r="27106" b="14198"/>
                <a:stretch>
                  <a:fillRect/>
                </a:stretch>
              </p:blipFill>
              <p:spPr>
                <a:xfrm>
                  <a:off x="9763" y="3387"/>
                  <a:ext cx="1022" cy="1286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108" name="六边形 107"/>
              <p:cNvSpPr/>
              <p:nvPr/>
            </p:nvSpPr>
            <p:spPr>
              <a:xfrm>
                <a:off x="9733" y="1648"/>
                <a:ext cx="1005" cy="992"/>
              </a:xfrm>
              <a:prstGeom prst="hexagon">
                <a:avLst/>
              </a:prstGeom>
              <a:grpFill/>
              <a:scene3d>
                <a:camera prst="perspective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" grpId="0"/>
      <p:bldP spid="20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6" name="Straight Connector 40"/>
          <p:cNvCxnSpPr/>
          <p:nvPr/>
        </p:nvCxnSpPr>
        <p:spPr>
          <a:xfrm>
            <a:off x="419100" y="3646805"/>
            <a:ext cx="4690110" cy="13335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5" name="koppt-文本框"/>
          <p:cNvSpPr/>
          <p:nvPr/>
        </p:nvSpPr>
        <p:spPr>
          <a:xfrm>
            <a:off x="1901825" y="913765"/>
            <a:ext cx="17932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latin typeface="+mj-ea"/>
                <a:ea typeface="+mj-ea"/>
              </a:rPr>
              <a:t>物理材质</a:t>
            </a:r>
          </a:p>
        </p:txBody>
      </p:sp>
      <p:sp>
        <p:nvSpPr>
          <p:cNvPr id="3738" name="koppt-文本框"/>
          <p:cNvSpPr/>
          <p:nvPr/>
        </p:nvSpPr>
        <p:spPr>
          <a:xfrm>
            <a:off x="230505" y="1357630"/>
            <a:ext cx="506920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玻璃以外的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强度材质</a:t>
            </a:r>
            <a:r>
              <a:rPr lang="en-US" altLang="zh-CN" sz="2400" dirty="0">
                <a:solidFill>
                  <a:schemeClr val="tx2"/>
                </a:solidFill>
                <a:latin typeface="+mn-ea"/>
              </a:rPr>
              <a:t>——不易碎、不易脏</a:t>
            </a:r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，减少</a:t>
            </a:r>
            <a:r>
              <a:rPr lang="en-US" altLang="zh-CN" sz="2400" dirty="0">
                <a:solidFill>
                  <a:schemeClr val="tx2"/>
                </a:solidFill>
                <a:latin typeface="+mn-ea"/>
              </a:rPr>
              <a:t>与外界热量的交换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保温</a:t>
            </a:r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材料，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无毒</a:t>
            </a:r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的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防水</a:t>
            </a:r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涂料</a:t>
            </a:r>
            <a:r>
              <a:rPr lang="en-US" altLang="zh-CN" sz="2400" dirty="0">
                <a:solidFill>
                  <a:schemeClr val="tx2"/>
                </a:solidFill>
                <a:latin typeface="+mn-ea"/>
              </a:rPr>
              <a:t>——</a:t>
            </a:r>
            <a:r>
              <a:rPr lang="zh-CN" altLang="en-US" sz="2400" dirty="0">
                <a:solidFill>
                  <a:schemeClr val="tx2"/>
                </a:solidFill>
                <a:latin typeface="+mn-ea"/>
              </a:rPr>
              <a:t>节能</a:t>
            </a:r>
          </a:p>
        </p:txBody>
      </p:sp>
      <p:sp>
        <p:nvSpPr>
          <p:cNvPr id="20" name="矩形 19"/>
          <p:cNvSpPr/>
          <p:nvPr/>
        </p:nvSpPr>
        <p:spPr>
          <a:xfrm>
            <a:off x="838200" y="196215"/>
            <a:ext cx="2283460" cy="50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</a:p>
          <a:p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PRODUCT INTRODUCTION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4805045" y="966470"/>
            <a:ext cx="6835873" cy="4925004"/>
            <a:chOff x="2391" y="1109"/>
            <a:chExt cx="14578" cy="8511"/>
          </a:xfrm>
        </p:grpSpPr>
        <p:grpSp>
          <p:nvGrpSpPr>
            <p:cNvPr id="26" name="组合 25"/>
            <p:cNvGrpSpPr/>
            <p:nvPr/>
          </p:nvGrpSpPr>
          <p:grpSpPr>
            <a:xfrm>
              <a:off x="2391" y="1109"/>
              <a:ext cx="14578" cy="8511"/>
              <a:chOff x="3232" y="1457"/>
              <a:chExt cx="11480" cy="7821"/>
            </a:xfrm>
            <a:gradFill>
              <a:gsLst>
                <a:gs pos="100000">
                  <a:srgbClr val="F8E786">
                    <a:alpha val="34000"/>
                    <a:lumMod val="54000"/>
                    <a:lumOff val="46000"/>
                  </a:srgbClr>
                </a:gs>
                <a:gs pos="0">
                  <a:srgbClr val="FAEFAE"/>
                </a:gs>
                <a:gs pos="100000">
                  <a:srgbClr val="F5DE5D"/>
                </a:gs>
              </a:gsLst>
              <a:lin scaled="1"/>
            </a:gradFill>
          </p:grpSpPr>
          <p:sp>
            <p:nvSpPr>
              <p:cNvPr id="5" name="立方体 4"/>
              <p:cNvSpPr>
                <a:spLocks noChangeAspect="1"/>
              </p:cNvSpPr>
              <p:nvPr/>
            </p:nvSpPr>
            <p:spPr>
              <a:xfrm>
                <a:off x="3232" y="1615"/>
                <a:ext cx="11480" cy="7570"/>
              </a:xfrm>
              <a:prstGeom prst="cube">
                <a:avLst>
                  <a:gd name="adj" fmla="val 6237"/>
                </a:avLst>
              </a:prstGeom>
              <a:grpFill/>
              <a:effectLst>
                <a:reflection stA="45000" endPos="0" dist="50800" dir="5400000" sy="-100000" algn="bl" rotWithShape="0"/>
              </a:effectLst>
              <a:scene3d>
                <a:camera prst="perspective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7254" y="1703"/>
                <a:ext cx="437" cy="7357"/>
                <a:chOff x="7254" y="1703"/>
                <a:chExt cx="437" cy="7357"/>
              </a:xfrm>
              <a:grpFill/>
            </p:grpSpPr>
            <p:cxnSp>
              <p:nvCxnSpPr>
                <p:cNvPr id="6" name="直接连接符 5"/>
                <p:cNvCxnSpPr/>
                <p:nvPr/>
              </p:nvCxnSpPr>
              <p:spPr>
                <a:xfrm flipH="1">
                  <a:off x="7254" y="1703"/>
                  <a:ext cx="437" cy="519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连接符 6"/>
                <p:cNvCxnSpPr/>
                <p:nvPr/>
              </p:nvCxnSpPr>
              <p:spPr>
                <a:xfrm>
                  <a:off x="7254" y="2174"/>
                  <a:ext cx="16" cy="6886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合 9"/>
              <p:cNvGrpSpPr/>
              <p:nvPr/>
            </p:nvGrpSpPr>
            <p:grpSpPr>
              <a:xfrm>
                <a:off x="10648" y="1457"/>
                <a:ext cx="536" cy="7821"/>
                <a:chOff x="10648" y="1457"/>
                <a:chExt cx="536" cy="7821"/>
              </a:xfrm>
              <a:grpFill/>
            </p:grpSpPr>
            <p:cxnSp>
              <p:nvCxnSpPr>
                <p:cNvPr id="4" name="直接连接符 3"/>
                <p:cNvCxnSpPr/>
                <p:nvPr/>
              </p:nvCxnSpPr>
              <p:spPr>
                <a:xfrm flipH="1">
                  <a:off x="10648" y="1457"/>
                  <a:ext cx="536" cy="537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连接符 7"/>
                <p:cNvCxnSpPr/>
                <p:nvPr/>
              </p:nvCxnSpPr>
              <p:spPr>
                <a:xfrm>
                  <a:off x="10671" y="1956"/>
                  <a:ext cx="0" cy="7322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组合 41"/>
            <p:cNvGrpSpPr/>
            <p:nvPr/>
          </p:nvGrpSpPr>
          <p:grpSpPr>
            <a:xfrm>
              <a:off x="3456" y="2653"/>
              <a:ext cx="3978" cy="6118"/>
              <a:chOff x="4221" y="2805"/>
              <a:chExt cx="3520" cy="5649"/>
            </a:xfrm>
            <a:solidFill>
              <a:schemeClr val="bg2">
                <a:lumMod val="90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11" name="六边形 10"/>
              <p:cNvSpPr/>
              <p:nvPr/>
            </p:nvSpPr>
            <p:spPr>
              <a:xfrm>
                <a:off x="4221" y="753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六边形 11"/>
              <p:cNvSpPr/>
              <p:nvPr/>
            </p:nvSpPr>
            <p:spPr>
              <a:xfrm>
                <a:off x="4867" y="7131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六边形 12"/>
              <p:cNvSpPr/>
              <p:nvPr/>
            </p:nvSpPr>
            <p:spPr>
              <a:xfrm>
                <a:off x="6196" y="714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六边形 13"/>
              <p:cNvSpPr/>
              <p:nvPr/>
            </p:nvSpPr>
            <p:spPr>
              <a:xfrm>
                <a:off x="5522" y="756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六边形 14"/>
              <p:cNvSpPr/>
              <p:nvPr/>
            </p:nvSpPr>
            <p:spPr>
              <a:xfrm>
                <a:off x="6869" y="758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六边形 15"/>
              <p:cNvSpPr/>
              <p:nvPr/>
            </p:nvSpPr>
            <p:spPr>
              <a:xfrm>
                <a:off x="4222" y="579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六边形 16"/>
              <p:cNvSpPr/>
              <p:nvPr/>
            </p:nvSpPr>
            <p:spPr>
              <a:xfrm>
                <a:off x="4868" y="538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六边形 17"/>
              <p:cNvSpPr/>
              <p:nvPr/>
            </p:nvSpPr>
            <p:spPr>
              <a:xfrm>
                <a:off x="6196" y="5403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六边形 18"/>
              <p:cNvSpPr/>
              <p:nvPr/>
            </p:nvSpPr>
            <p:spPr>
              <a:xfrm>
                <a:off x="5523" y="582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六边形 1"/>
              <p:cNvSpPr/>
              <p:nvPr/>
            </p:nvSpPr>
            <p:spPr>
              <a:xfrm>
                <a:off x="6870" y="5838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六边形 20"/>
              <p:cNvSpPr/>
              <p:nvPr/>
            </p:nvSpPr>
            <p:spPr>
              <a:xfrm>
                <a:off x="4221" y="666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六边形 21"/>
              <p:cNvSpPr/>
              <p:nvPr/>
            </p:nvSpPr>
            <p:spPr>
              <a:xfrm>
                <a:off x="4867" y="625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六边形 22"/>
              <p:cNvSpPr/>
              <p:nvPr/>
            </p:nvSpPr>
            <p:spPr>
              <a:xfrm>
                <a:off x="6196" y="6275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六边形 23"/>
              <p:cNvSpPr/>
              <p:nvPr/>
            </p:nvSpPr>
            <p:spPr>
              <a:xfrm>
                <a:off x="5522" y="669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六边形 24"/>
              <p:cNvSpPr/>
              <p:nvPr/>
            </p:nvSpPr>
            <p:spPr>
              <a:xfrm>
                <a:off x="6869" y="671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六边形 26"/>
              <p:cNvSpPr/>
              <p:nvPr/>
            </p:nvSpPr>
            <p:spPr>
              <a:xfrm>
                <a:off x="4221" y="493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六边形 27"/>
              <p:cNvSpPr/>
              <p:nvPr/>
            </p:nvSpPr>
            <p:spPr>
              <a:xfrm>
                <a:off x="4867" y="4533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六边形 28"/>
              <p:cNvSpPr/>
              <p:nvPr/>
            </p:nvSpPr>
            <p:spPr>
              <a:xfrm>
                <a:off x="6196" y="454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六边形 29"/>
              <p:cNvSpPr/>
              <p:nvPr/>
            </p:nvSpPr>
            <p:spPr>
              <a:xfrm>
                <a:off x="5522" y="4968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六边形 30"/>
              <p:cNvSpPr/>
              <p:nvPr/>
            </p:nvSpPr>
            <p:spPr>
              <a:xfrm>
                <a:off x="6869" y="498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六边形 31"/>
              <p:cNvSpPr/>
              <p:nvPr/>
            </p:nvSpPr>
            <p:spPr>
              <a:xfrm>
                <a:off x="4222" y="319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六边形 32"/>
              <p:cNvSpPr/>
              <p:nvPr/>
            </p:nvSpPr>
            <p:spPr>
              <a:xfrm>
                <a:off x="4867" y="281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六边形 33"/>
              <p:cNvSpPr/>
              <p:nvPr/>
            </p:nvSpPr>
            <p:spPr>
              <a:xfrm>
                <a:off x="6196" y="2805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六边形 34"/>
              <p:cNvSpPr/>
              <p:nvPr/>
            </p:nvSpPr>
            <p:spPr>
              <a:xfrm>
                <a:off x="5523" y="322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六边形 35"/>
              <p:cNvSpPr/>
              <p:nvPr/>
            </p:nvSpPr>
            <p:spPr>
              <a:xfrm>
                <a:off x="6870" y="324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六边形 36"/>
              <p:cNvSpPr/>
              <p:nvPr/>
            </p:nvSpPr>
            <p:spPr>
              <a:xfrm>
                <a:off x="4221" y="406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六边形 37"/>
              <p:cNvSpPr/>
              <p:nvPr/>
            </p:nvSpPr>
            <p:spPr>
              <a:xfrm>
                <a:off x="4867" y="3661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六边形 38"/>
              <p:cNvSpPr/>
              <p:nvPr/>
            </p:nvSpPr>
            <p:spPr>
              <a:xfrm>
                <a:off x="6196" y="367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六边形 39"/>
              <p:cNvSpPr/>
              <p:nvPr/>
            </p:nvSpPr>
            <p:spPr>
              <a:xfrm>
                <a:off x="5522" y="409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六边形 40"/>
              <p:cNvSpPr/>
              <p:nvPr/>
            </p:nvSpPr>
            <p:spPr>
              <a:xfrm>
                <a:off x="6869" y="411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082" y="2008"/>
              <a:ext cx="4264" cy="7367"/>
              <a:chOff x="4221" y="2789"/>
              <a:chExt cx="3519" cy="5665"/>
            </a:xfrm>
            <a:solidFill>
              <a:schemeClr val="bg2">
                <a:lumMod val="90000"/>
              </a:schemeClr>
            </a:solidFill>
            <a:scene3d>
              <a:camera prst="perspectiveLeft"/>
              <a:lightRig rig="threePt" dir="t"/>
            </a:scene3d>
          </p:grpSpPr>
          <p:sp>
            <p:nvSpPr>
              <p:cNvPr id="44" name="六边形 43"/>
              <p:cNvSpPr/>
              <p:nvPr/>
            </p:nvSpPr>
            <p:spPr>
              <a:xfrm>
                <a:off x="4221" y="753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六边形 44"/>
              <p:cNvSpPr/>
              <p:nvPr/>
            </p:nvSpPr>
            <p:spPr>
              <a:xfrm>
                <a:off x="4867" y="7131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六边形 45"/>
              <p:cNvSpPr/>
              <p:nvPr/>
            </p:nvSpPr>
            <p:spPr>
              <a:xfrm>
                <a:off x="6196" y="714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六边形 46"/>
              <p:cNvSpPr/>
              <p:nvPr/>
            </p:nvSpPr>
            <p:spPr>
              <a:xfrm>
                <a:off x="5522" y="756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六边形 47"/>
              <p:cNvSpPr/>
              <p:nvPr/>
            </p:nvSpPr>
            <p:spPr>
              <a:xfrm>
                <a:off x="6869" y="758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六边形 48"/>
              <p:cNvSpPr/>
              <p:nvPr/>
            </p:nvSpPr>
            <p:spPr>
              <a:xfrm>
                <a:off x="4222" y="579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六边形 49"/>
              <p:cNvSpPr/>
              <p:nvPr/>
            </p:nvSpPr>
            <p:spPr>
              <a:xfrm>
                <a:off x="4868" y="538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六边形 50"/>
              <p:cNvSpPr/>
              <p:nvPr/>
            </p:nvSpPr>
            <p:spPr>
              <a:xfrm>
                <a:off x="6196" y="5403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六边形 51"/>
              <p:cNvSpPr/>
              <p:nvPr/>
            </p:nvSpPr>
            <p:spPr>
              <a:xfrm>
                <a:off x="5523" y="582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六边形 52"/>
              <p:cNvSpPr/>
              <p:nvPr/>
            </p:nvSpPr>
            <p:spPr>
              <a:xfrm>
                <a:off x="6870" y="5838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六边形 53"/>
              <p:cNvSpPr/>
              <p:nvPr/>
            </p:nvSpPr>
            <p:spPr>
              <a:xfrm>
                <a:off x="4221" y="666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六边形 54"/>
              <p:cNvSpPr/>
              <p:nvPr/>
            </p:nvSpPr>
            <p:spPr>
              <a:xfrm>
                <a:off x="4867" y="625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六边形 55"/>
              <p:cNvSpPr/>
              <p:nvPr/>
            </p:nvSpPr>
            <p:spPr>
              <a:xfrm>
                <a:off x="6196" y="6275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六边形 56"/>
              <p:cNvSpPr/>
              <p:nvPr/>
            </p:nvSpPr>
            <p:spPr>
              <a:xfrm>
                <a:off x="5522" y="669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六边形 57"/>
              <p:cNvSpPr/>
              <p:nvPr/>
            </p:nvSpPr>
            <p:spPr>
              <a:xfrm>
                <a:off x="6869" y="671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六边形 58"/>
              <p:cNvSpPr/>
              <p:nvPr/>
            </p:nvSpPr>
            <p:spPr>
              <a:xfrm>
                <a:off x="4221" y="493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六边形 59"/>
              <p:cNvSpPr/>
              <p:nvPr/>
            </p:nvSpPr>
            <p:spPr>
              <a:xfrm>
                <a:off x="4867" y="4533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六边形 60"/>
              <p:cNvSpPr/>
              <p:nvPr/>
            </p:nvSpPr>
            <p:spPr>
              <a:xfrm>
                <a:off x="6196" y="454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六边形 61"/>
              <p:cNvSpPr/>
              <p:nvPr/>
            </p:nvSpPr>
            <p:spPr>
              <a:xfrm>
                <a:off x="5522" y="4968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六边形 62"/>
              <p:cNvSpPr/>
              <p:nvPr/>
            </p:nvSpPr>
            <p:spPr>
              <a:xfrm>
                <a:off x="6869" y="498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六边形 63"/>
              <p:cNvSpPr/>
              <p:nvPr/>
            </p:nvSpPr>
            <p:spPr>
              <a:xfrm>
                <a:off x="4222" y="319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六边形 64"/>
              <p:cNvSpPr/>
              <p:nvPr/>
            </p:nvSpPr>
            <p:spPr>
              <a:xfrm>
                <a:off x="4868" y="2789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六边形 65"/>
              <p:cNvSpPr/>
              <p:nvPr/>
            </p:nvSpPr>
            <p:spPr>
              <a:xfrm>
                <a:off x="6196" y="2805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六边形 66"/>
              <p:cNvSpPr/>
              <p:nvPr/>
            </p:nvSpPr>
            <p:spPr>
              <a:xfrm>
                <a:off x="5523" y="322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六边形 67"/>
              <p:cNvSpPr/>
              <p:nvPr/>
            </p:nvSpPr>
            <p:spPr>
              <a:xfrm>
                <a:off x="6870" y="3240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六边形 68"/>
              <p:cNvSpPr/>
              <p:nvPr/>
            </p:nvSpPr>
            <p:spPr>
              <a:xfrm>
                <a:off x="4221" y="4064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六边形 69"/>
              <p:cNvSpPr/>
              <p:nvPr/>
            </p:nvSpPr>
            <p:spPr>
              <a:xfrm>
                <a:off x="4867" y="3661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六边形 70"/>
              <p:cNvSpPr/>
              <p:nvPr/>
            </p:nvSpPr>
            <p:spPr>
              <a:xfrm>
                <a:off x="6196" y="3677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六边形 71"/>
              <p:cNvSpPr/>
              <p:nvPr/>
            </p:nvSpPr>
            <p:spPr>
              <a:xfrm>
                <a:off x="5522" y="4096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六边形 72"/>
              <p:cNvSpPr/>
              <p:nvPr/>
            </p:nvSpPr>
            <p:spPr>
              <a:xfrm>
                <a:off x="6869" y="4112"/>
                <a:ext cx="871" cy="872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7688" y="2141"/>
              <a:ext cx="3885" cy="6931"/>
              <a:chOff x="8331" y="1648"/>
              <a:chExt cx="3786" cy="6931"/>
            </a:xfrm>
            <a:solidFill>
              <a:schemeClr val="bg2">
                <a:lumMod val="90000"/>
              </a:schemeClr>
            </a:solidFill>
          </p:grpSpPr>
          <p:grpSp>
            <p:nvGrpSpPr>
              <p:cNvPr id="107" name="组合 106"/>
              <p:cNvGrpSpPr/>
              <p:nvPr/>
            </p:nvGrpSpPr>
            <p:grpSpPr>
              <a:xfrm>
                <a:off x="8331" y="2117"/>
                <a:ext cx="3786" cy="6462"/>
                <a:chOff x="8555" y="2023"/>
                <a:chExt cx="3485" cy="6462"/>
              </a:xfrm>
              <a:grpFill/>
              <a:scene3d>
                <a:camera prst="perspectiveLeft"/>
                <a:lightRig rig="threePt" dir="t"/>
              </a:scene3d>
            </p:grpSpPr>
            <p:sp>
              <p:nvSpPr>
                <p:cNvPr id="75" name="六边形 74"/>
                <p:cNvSpPr/>
                <p:nvPr/>
              </p:nvSpPr>
              <p:spPr>
                <a:xfrm>
                  <a:off x="8555" y="7438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六边形 75"/>
                <p:cNvSpPr/>
                <p:nvPr/>
              </p:nvSpPr>
              <p:spPr>
                <a:xfrm>
                  <a:off x="9195" y="6980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六边形 76"/>
                <p:cNvSpPr/>
                <p:nvPr/>
              </p:nvSpPr>
              <p:spPr>
                <a:xfrm>
                  <a:off x="10510" y="6998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六边形 77"/>
                <p:cNvSpPr/>
                <p:nvPr/>
              </p:nvSpPr>
              <p:spPr>
                <a:xfrm>
                  <a:off x="9843" y="7475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六边形 78"/>
                <p:cNvSpPr/>
                <p:nvPr/>
              </p:nvSpPr>
              <p:spPr>
                <a:xfrm>
                  <a:off x="11177" y="7493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六边形 79"/>
                <p:cNvSpPr/>
                <p:nvPr/>
              </p:nvSpPr>
              <p:spPr>
                <a:xfrm>
                  <a:off x="8556" y="5454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六边形 83"/>
                <p:cNvSpPr/>
                <p:nvPr/>
              </p:nvSpPr>
              <p:spPr>
                <a:xfrm>
                  <a:off x="11178" y="5508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六边形 84"/>
                <p:cNvSpPr/>
                <p:nvPr/>
              </p:nvSpPr>
              <p:spPr>
                <a:xfrm>
                  <a:off x="8555" y="6446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六边形 85"/>
                <p:cNvSpPr/>
                <p:nvPr/>
              </p:nvSpPr>
              <p:spPr>
                <a:xfrm>
                  <a:off x="9195" y="5987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六边形 86"/>
                <p:cNvSpPr/>
                <p:nvPr/>
              </p:nvSpPr>
              <p:spPr>
                <a:xfrm>
                  <a:off x="10494" y="6006"/>
                  <a:ext cx="878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六边形 87"/>
                <p:cNvSpPr/>
                <p:nvPr/>
              </p:nvSpPr>
              <p:spPr>
                <a:xfrm>
                  <a:off x="9843" y="6482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六边形 88"/>
                <p:cNvSpPr/>
                <p:nvPr/>
              </p:nvSpPr>
              <p:spPr>
                <a:xfrm>
                  <a:off x="11177" y="6501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六边形 89"/>
                <p:cNvSpPr/>
                <p:nvPr/>
              </p:nvSpPr>
              <p:spPr>
                <a:xfrm>
                  <a:off x="8555" y="4482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六边形 93"/>
                <p:cNvSpPr/>
                <p:nvPr/>
              </p:nvSpPr>
              <p:spPr>
                <a:xfrm>
                  <a:off x="11177" y="4537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六边形 94"/>
                <p:cNvSpPr/>
                <p:nvPr/>
              </p:nvSpPr>
              <p:spPr>
                <a:xfrm>
                  <a:off x="8556" y="2498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六边形 95"/>
                <p:cNvSpPr/>
                <p:nvPr/>
              </p:nvSpPr>
              <p:spPr>
                <a:xfrm>
                  <a:off x="9180" y="2023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六边形 96"/>
                <p:cNvSpPr/>
                <p:nvPr/>
              </p:nvSpPr>
              <p:spPr>
                <a:xfrm>
                  <a:off x="10542" y="2025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六边形 98"/>
                <p:cNvSpPr/>
                <p:nvPr/>
              </p:nvSpPr>
              <p:spPr>
                <a:xfrm>
                  <a:off x="11178" y="2552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六边形 99"/>
                <p:cNvSpPr/>
                <p:nvPr/>
              </p:nvSpPr>
              <p:spPr>
                <a:xfrm>
                  <a:off x="8555" y="3490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六边形 103"/>
                <p:cNvSpPr/>
                <p:nvPr/>
              </p:nvSpPr>
              <p:spPr>
                <a:xfrm>
                  <a:off x="11177" y="3544"/>
                  <a:ext cx="862" cy="992"/>
                </a:xfrm>
                <a:prstGeom prst="hexagon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矩形 104"/>
                <p:cNvSpPr/>
                <p:nvPr/>
              </p:nvSpPr>
              <p:spPr>
                <a:xfrm>
                  <a:off x="9432" y="3015"/>
                  <a:ext cx="1746" cy="2971"/>
                </a:xfrm>
                <a:prstGeom prst="rect">
                  <a:avLst/>
                </a:prstGeom>
                <a:gradFill flip="none"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6" name="图片 105"/>
                <p:cNvPicPr>
                  <a:picLocks noChangeAspect="1"/>
                </p:cNvPicPr>
                <p:nvPr/>
              </p:nvPicPr>
              <p:blipFill>
                <a:blip r:embed="rId2"/>
                <a:srcRect l="21032" t="7682" r="27106" b="14198"/>
                <a:stretch>
                  <a:fillRect/>
                </a:stretch>
              </p:blipFill>
              <p:spPr>
                <a:xfrm>
                  <a:off x="9763" y="3387"/>
                  <a:ext cx="1022" cy="1286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108" name="六边形 107"/>
              <p:cNvSpPr/>
              <p:nvPr/>
            </p:nvSpPr>
            <p:spPr>
              <a:xfrm>
                <a:off x="9733" y="1648"/>
                <a:ext cx="1005" cy="992"/>
              </a:xfrm>
              <a:prstGeom prst="hexagon">
                <a:avLst/>
              </a:prstGeom>
              <a:grpFill/>
              <a:scene3d>
                <a:camera prst="perspective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1631950" y="3886200"/>
            <a:ext cx="2948305" cy="2487930"/>
            <a:chOff x="5577" y="1928"/>
            <a:chExt cx="9797" cy="7302"/>
          </a:xfrm>
        </p:grpSpPr>
        <p:sp>
          <p:nvSpPr>
            <p:cNvPr id="81" name="六边形 80"/>
            <p:cNvSpPr/>
            <p:nvPr/>
          </p:nvSpPr>
          <p:spPr>
            <a:xfrm>
              <a:off x="5577" y="1928"/>
              <a:ext cx="7036" cy="7303"/>
            </a:xfrm>
            <a:prstGeom prst="hexagon">
              <a:avLst>
                <a:gd name="adj" fmla="val 24758"/>
                <a:gd name="vf" fmla="val 11547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六边形 81"/>
            <p:cNvSpPr/>
            <p:nvPr/>
          </p:nvSpPr>
          <p:spPr>
            <a:xfrm>
              <a:off x="8338" y="2028"/>
              <a:ext cx="7036" cy="7082"/>
            </a:xfrm>
            <a:prstGeom prst="hexagon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 w="76200">
              <a:solidFill>
                <a:schemeClr val="tx2">
                  <a:lumMod val="60000"/>
                  <a:lumOff val="40000"/>
                </a:schemeClr>
              </a:solidFill>
            </a:ln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 82"/>
            <p:cNvCxnSpPr/>
            <p:nvPr/>
          </p:nvCxnSpPr>
          <p:spPr>
            <a:xfrm flipH="1">
              <a:off x="10101" y="8962"/>
              <a:ext cx="3368" cy="47"/>
            </a:xfrm>
            <a:prstGeom prst="lin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10101" y="9060"/>
              <a:ext cx="2178" cy="50"/>
            </a:xfrm>
            <a:prstGeom prst="lin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曲线连接符 91"/>
          <p:cNvCxnSpPr/>
          <p:nvPr/>
        </p:nvCxnSpPr>
        <p:spPr>
          <a:xfrm rot="5400000">
            <a:off x="4744085" y="4929505"/>
            <a:ext cx="419100" cy="1221105"/>
          </a:xfrm>
          <a:prstGeom prst="curvedConnector2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5" grpId="0"/>
      <p:bldP spid="373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705600" y="1411605"/>
            <a:ext cx="5294630" cy="4177665"/>
            <a:chOff x="4517" y="2190"/>
            <a:chExt cx="8338" cy="6579"/>
          </a:xfrm>
        </p:grpSpPr>
        <p:cxnSp>
          <p:nvCxnSpPr>
            <p:cNvPr id="3727" name="Straight Connector 43"/>
            <p:cNvCxnSpPr/>
            <p:nvPr/>
          </p:nvCxnSpPr>
          <p:spPr>
            <a:xfrm>
              <a:off x="4617" y="8769"/>
              <a:ext cx="7945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9" name="koppt-文本框"/>
            <p:cNvSpPr/>
            <p:nvPr/>
          </p:nvSpPr>
          <p:spPr>
            <a:xfrm>
              <a:off x="7387" y="2190"/>
              <a:ext cx="438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800" b="1" dirty="0">
                  <a:latin typeface="+mj-ea"/>
                  <a:ea typeface="+mj-ea"/>
                </a:rPr>
                <a:t>内部附加</a:t>
              </a:r>
            </a:p>
          </p:txBody>
        </p:sp>
        <p:sp>
          <p:nvSpPr>
            <p:cNvPr id="3740" name="koppt-文本框"/>
            <p:cNvSpPr/>
            <p:nvPr/>
          </p:nvSpPr>
          <p:spPr>
            <a:xfrm>
              <a:off x="4517" y="3139"/>
              <a:ext cx="8338" cy="5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ü"/>
              </a:pPr>
              <a:r>
                <a:rPr lang="zh-CN" altLang="en-US" sz="2000" b="1" dirty="0">
                  <a:solidFill>
                    <a:schemeClr val="tx2"/>
                  </a:solidFill>
                  <a:latin typeface="+mn-ea"/>
                </a:rPr>
                <a:t>定时喷雾消杀清洁装置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——合理程度消杀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ü"/>
              </a:pPr>
              <a:r>
                <a:rPr lang="zh-CN" altLang="en-US" sz="2000" b="1" dirty="0">
                  <a:solidFill>
                    <a:schemeClr val="tx2"/>
                  </a:solidFill>
                  <a:latin typeface="+mn-ea"/>
                </a:rPr>
                <a:t>迷你调节装置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——</a:t>
              </a:r>
              <a:r>
                <a:rPr lang="zh-CN" altLang="en-US" sz="2000" dirty="0">
                  <a:solidFill>
                    <a:schemeClr val="tx2"/>
                  </a:solidFill>
                  <a:latin typeface="+mn-ea"/>
                  <a:sym typeface="+mn-ea"/>
                </a:rPr>
                <a:t>调节环境，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解决部分外卖异味问题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ü"/>
              </a:pPr>
              <a:r>
                <a:rPr lang="zh-CN" altLang="en-US" sz="2000" b="1" dirty="0">
                  <a:solidFill>
                    <a:schemeClr val="tx2"/>
                  </a:solidFill>
                  <a:latin typeface="+mn-ea"/>
                </a:rPr>
                <a:t>音响装置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——播放提示音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ü"/>
              </a:pPr>
              <a:r>
                <a:rPr lang="zh-CN" altLang="en-US" sz="2000" dirty="0">
                  <a:solidFill>
                    <a:schemeClr val="tx2"/>
                  </a:solidFill>
                  <a:latin typeface="+mn-ea"/>
                </a:rPr>
                <a:t> </a:t>
              </a:r>
              <a:r>
                <a:rPr lang="zh-CN" altLang="en-US" sz="2000" b="1" dirty="0">
                  <a:solidFill>
                    <a:schemeClr val="tx2"/>
                  </a:solidFill>
                  <a:latin typeface="+mn-ea"/>
                </a:rPr>
                <a:t>LED 照明装置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——保证夜间取外卖便捷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ü"/>
              </a:pPr>
              <a:r>
                <a:rPr lang="zh-CN" altLang="en-US" sz="2000" b="1" dirty="0">
                  <a:solidFill>
                    <a:schemeClr val="tx2"/>
                  </a:solidFill>
                  <a:latin typeface="+mn-ea"/>
                </a:rPr>
                <a:t>定时杀菌消毒装置</a:t>
              </a:r>
              <a:r>
                <a:rPr lang="en-US" altLang="zh-CN" sz="2000" dirty="0">
                  <a:solidFill>
                    <a:schemeClr val="tx2"/>
                  </a:solidFill>
                  <a:latin typeface="+mn-ea"/>
                </a:rPr>
                <a:t>——与外卖柜门协同作用，达到资源的充分利用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838200" y="196215"/>
            <a:ext cx="2283460" cy="50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</a:p>
          <a:p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PRODUCT INTRODUCTION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98805" y="1096010"/>
            <a:ext cx="5974715" cy="5363845"/>
            <a:chOff x="943" y="1726"/>
            <a:chExt cx="9409" cy="8447"/>
          </a:xfrm>
        </p:grpSpPr>
        <p:grpSp>
          <p:nvGrpSpPr>
            <p:cNvPr id="74" name="组合 73"/>
            <p:cNvGrpSpPr/>
            <p:nvPr/>
          </p:nvGrpSpPr>
          <p:grpSpPr>
            <a:xfrm>
              <a:off x="5398" y="6255"/>
              <a:ext cx="4643" cy="3918"/>
              <a:chOff x="5577" y="1928"/>
              <a:chExt cx="9797" cy="7302"/>
            </a:xfrm>
          </p:grpSpPr>
          <p:sp>
            <p:nvSpPr>
              <p:cNvPr id="81" name="六边形 80"/>
              <p:cNvSpPr/>
              <p:nvPr/>
            </p:nvSpPr>
            <p:spPr>
              <a:xfrm>
                <a:off x="5577" y="1928"/>
                <a:ext cx="7036" cy="7303"/>
              </a:xfrm>
              <a:prstGeom prst="hexagon">
                <a:avLst>
                  <a:gd name="adj" fmla="val 24758"/>
                  <a:gd name="vf" fmla="val 11547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六边形 81"/>
              <p:cNvSpPr/>
              <p:nvPr/>
            </p:nvSpPr>
            <p:spPr>
              <a:xfrm>
                <a:off x="8338" y="2028"/>
                <a:ext cx="7036" cy="7082"/>
              </a:xfrm>
              <a:prstGeom prst="hexagon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  <a:scene3d>
                <a:camera prst="perspective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 flipH="1">
                <a:off x="10101" y="8962"/>
                <a:ext cx="3368" cy="47"/>
              </a:xfrm>
              <a:prstGeom prst="lin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10101" y="9060"/>
                <a:ext cx="2178" cy="50"/>
              </a:xfrm>
              <a:prstGeom prst="lin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图片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 l="10638" t="26154" r="11444" b="16606"/>
            <a:stretch>
              <a:fillRect/>
            </a:stretch>
          </p:blipFill>
          <p:spPr>
            <a:xfrm>
              <a:off x="943" y="5736"/>
              <a:ext cx="3972" cy="25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l="20413" t="10954" r="22547" b="25966"/>
            <a:stretch>
              <a:fillRect/>
            </a:stretch>
          </p:blipFill>
          <p:spPr>
            <a:xfrm>
              <a:off x="6706" y="2223"/>
              <a:ext cx="3647" cy="279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3" y="1726"/>
              <a:ext cx="3733" cy="35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4150124" y="1500985"/>
            <a:ext cx="3891752" cy="5365905"/>
            <a:chOff x="6736642" y="1492095"/>
            <a:chExt cx="3891752" cy="5365905"/>
          </a:xfrm>
        </p:grpSpPr>
        <p:sp>
          <p:nvSpPr>
            <p:cNvPr id="102" name="KOPPT"/>
            <p:cNvSpPr/>
            <p:nvPr/>
          </p:nvSpPr>
          <p:spPr>
            <a:xfrm>
              <a:off x="6910306" y="1492095"/>
              <a:ext cx="3718088" cy="3718088"/>
            </a:xfrm>
            <a:prstGeom prst="diamond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3" name="KOPPT"/>
            <p:cNvSpPr/>
            <p:nvPr/>
          </p:nvSpPr>
          <p:spPr>
            <a:xfrm>
              <a:off x="7397310" y="4689823"/>
              <a:ext cx="1358948" cy="1358948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04" name="KOPPT"/>
            <p:cNvCxnSpPr/>
            <p:nvPr/>
          </p:nvCxnSpPr>
          <p:spPr>
            <a:xfrm>
              <a:off x="8076784" y="6035605"/>
              <a:ext cx="0" cy="822395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Diamond 13"/>
            <p:cNvSpPr/>
            <p:nvPr/>
          </p:nvSpPr>
          <p:spPr>
            <a:xfrm>
              <a:off x="6736642" y="4646631"/>
              <a:ext cx="1340142" cy="1340142"/>
            </a:xfrm>
            <a:prstGeom prst="diamond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7163436" y="2067983"/>
              <a:ext cx="3210560" cy="2708707"/>
              <a:chOff x="7461885" y="1916260"/>
              <a:chExt cx="3210560" cy="2708707"/>
            </a:xfrm>
          </p:grpSpPr>
          <p:sp>
            <p:nvSpPr>
              <p:cNvPr id="107" name="文本框 106"/>
              <p:cNvSpPr txBox="1"/>
              <p:nvPr/>
            </p:nvSpPr>
            <p:spPr>
              <a:xfrm>
                <a:off x="7959723" y="2686947"/>
                <a:ext cx="2214880" cy="1938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sz="4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发展规划</a:t>
                </a:r>
                <a:endParaRPr lang="zh-CN" sz="4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ctr">
                  <a:lnSpc>
                    <a:spcPct val="150000"/>
                  </a:lnSpc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7461885" y="3585805"/>
                <a:ext cx="3210560" cy="553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DEVELOPING PLANNING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8404088" y="1916260"/>
                <a:ext cx="132742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6600" b="1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mpact" panose="020B0806030902050204"/>
                    <a:ea typeface="微软雅黑" panose="020B0503020204020204" charset="-122"/>
                    <a:cs typeface="Calibri" panose="020F0502020204030204"/>
                  </a:rPr>
                  <a:t>04</a:t>
                </a:r>
                <a:endParaRPr kumimoji="0" lang="en-US" sz="66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流程图: 可选过程 31"/>
          <p:cNvSpPr>
            <a:spLocks noChangeAspect="1"/>
          </p:cNvSpPr>
          <p:nvPr/>
        </p:nvSpPr>
        <p:spPr>
          <a:xfrm>
            <a:off x="9178195" y="1110743"/>
            <a:ext cx="1888341" cy="1907284"/>
          </a:xfrm>
          <a:prstGeom prst="flowChartAlternateProcess">
            <a:avLst/>
          </a:prstGeom>
          <a:blipFill dpi="0" rotWithShape="1">
            <a:blip r:embed="rId2"/>
            <a:srcRect/>
            <a:stretch>
              <a:fillRect l="-100500" t="-1005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流程图: 可选过程 25"/>
          <p:cNvSpPr>
            <a:spLocks noChangeAspect="1"/>
          </p:cNvSpPr>
          <p:nvPr/>
        </p:nvSpPr>
        <p:spPr>
          <a:xfrm>
            <a:off x="6241415" y="1110742"/>
            <a:ext cx="1886327" cy="1907285"/>
          </a:xfrm>
          <a:prstGeom prst="flowChartAlternateProcess">
            <a:avLst/>
          </a:prstGeom>
          <a:blipFill dpi="0" rotWithShape="1">
            <a:blip r:embed="rId2"/>
            <a:srcRect/>
            <a:stretch>
              <a:fillRect l="-100500" b="-1005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流程图: 可选过程 28"/>
          <p:cNvSpPr>
            <a:spLocks noChangeAspect="1"/>
          </p:cNvSpPr>
          <p:nvPr/>
        </p:nvSpPr>
        <p:spPr>
          <a:xfrm>
            <a:off x="3616199" y="1110743"/>
            <a:ext cx="1882828" cy="1907284"/>
          </a:xfrm>
          <a:prstGeom prst="flowChartAlternateProcess">
            <a:avLst/>
          </a:prstGeom>
          <a:blipFill dpi="0" rotWithShape="1">
            <a:blip r:embed="rId2"/>
            <a:srcRect/>
            <a:stretch>
              <a:fillRect t="-100500" r="-1005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流程图: 可选过程 22"/>
          <p:cNvSpPr>
            <a:spLocks noChangeAspect="1"/>
          </p:cNvSpPr>
          <p:nvPr/>
        </p:nvSpPr>
        <p:spPr>
          <a:xfrm>
            <a:off x="938795" y="1110743"/>
            <a:ext cx="1907534" cy="1846207"/>
          </a:xfrm>
          <a:prstGeom prst="flowChartAlternateProcess">
            <a:avLst/>
          </a:prstGeom>
          <a:blipFill dpi="0" rotWithShape="1">
            <a:blip r:embed="rId2"/>
            <a:srcRect/>
            <a:stretch>
              <a:fillRect r="-100500" b="-1005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6" name="Picture Placeholder 24"/>
          <p:cNvSpPr txBox="1"/>
          <p:nvPr/>
        </p:nvSpPr>
        <p:spPr>
          <a:xfrm>
            <a:off x="928739" y="2588094"/>
            <a:ext cx="1904339" cy="429934"/>
          </a:xfrm>
          <a:custGeom>
            <a:avLst/>
            <a:gdLst>
              <a:gd name="connsiteX0" fmla="*/ 1904090 w 3808182"/>
              <a:gd name="connsiteY0" fmla="*/ 0 h 859867"/>
              <a:gd name="connsiteX1" fmla="*/ 3804819 w 3808182"/>
              <a:gd name="connsiteY1" fmla="*/ 254707 h 859867"/>
              <a:gd name="connsiteX2" fmla="*/ 3808182 w 3808182"/>
              <a:gd name="connsiteY2" fmla="*/ 255783 h 859867"/>
              <a:gd name="connsiteX3" fmla="*/ 3798460 w 3808182"/>
              <a:gd name="connsiteY3" fmla="*/ 352223 h 859867"/>
              <a:gd name="connsiteX4" fmla="*/ 3175602 w 3808182"/>
              <a:gd name="connsiteY4" fmla="*/ 859867 h 859867"/>
              <a:gd name="connsiteX5" fmla="*/ 632580 w 3808182"/>
              <a:gd name="connsiteY5" fmla="*/ 859867 h 859867"/>
              <a:gd name="connsiteX6" fmla="*/ 9722 w 3808182"/>
              <a:gd name="connsiteY6" fmla="*/ 352223 h 859867"/>
              <a:gd name="connsiteX7" fmla="*/ 0 w 3808182"/>
              <a:gd name="connsiteY7" fmla="*/ 255781 h 859867"/>
              <a:gd name="connsiteX8" fmla="*/ 3363 w 3808182"/>
              <a:gd name="connsiteY8" fmla="*/ 254707 h 859867"/>
              <a:gd name="connsiteX9" fmla="*/ 1904090 w 3808182"/>
              <a:gd name="connsiteY9" fmla="*/ 0 h 85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08182" h="859867">
                <a:moveTo>
                  <a:pt x="1904090" y="0"/>
                </a:moveTo>
                <a:cubicBezTo>
                  <a:pt x="2578308" y="0"/>
                  <a:pt x="3220612" y="90695"/>
                  <a:pt x="3804819" y="254707"/>
                </a:cubicBezTo>
                <a:lnTo>
                  <a:pt x="3808182" y="255783"/>
                </a:lnTo>
                <a:lnTo>
                  <a:pt x="3798460" y="352223"/>
                </a:lnTo>
                <a:cubicBezTo>
                  <a:pt x="3739177" y="641936"/>
                  <a:pt x="3482840" y="859867"/>
                  <a:pt x="3175602" y="859867"/>
                </a:cubicBezTo>
                <a:lnTo>
                  <a:pt x="632580" y="859867"/>
                </a:lnTo>
                <a:cubicBezTo>
                  <a:pt x="325342" y="859867"/>
                  <a:pt x="69005" y="641936"/>
                  <a:pt x="9722" y="352223"/>
                </a:cubicBezTo>
                <a:lnTo>
                  <a:pt x="0" y="255781"/>
                </a:lnTo>
                <a:lnTo>
                  <a:pt x="3363" y="254707"/>
                </a:lnTo>
                <a:cubicBezTo>
                  <a:pt x="587570" y="90695"/>
                  <a:pt x="1229874" y="0"/>
                  <a:pt x="1904090" y="0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337" name="Picture Placeholder 30"/>
          <p:cNvSpPr txBox="1"/>
          <p:nvPr/>
        </p:nvSpPr>
        <p:spPr>
          <a:xfrm>
            <a:off x="3600201" y="2588094"/>
            <a:ext cx="1904339" cy="429934"/>
          </a:xfrm>
          <a:custGeom>
            <a:avLst/>
            <a:gdLst>
              <a:gd name="connsiteX0" fmla="*/ 1904090 w 3808182"/>
              <a:gd name="connsiteY0" fmla="*/ 0 h 859867"/>
              <a:gd name="connsiteX1" fmla="*/ 3804819 w 3808182"/>
              <a:gd name="connsiteY1" fmla="*/ 254707 h 859867"/>
              <a:gd name="connsiteX2" fmla="*/ 3808182 w 3808182"/>
              <a:gd name="connsiteY2" fmla="*/ 255783 h 859867"/>
              <a:gd name="connsiteX3" fmla="*/ 3798460 w 3808182"/>
              <a:gd name="connsiteY3" fmla="*/ 352223 h 859867"/>
              <a:gd name="connsiteX4" fmla="*/ 3175602 w 3808182"/>
              <a:gd name="connsiteY4" fmla="*/ 859867 h 859867"/>
              <a:gd name="connsiteX5" fmla="*/ 632580 w 3808182"/>
              <a:gd name="connsiteY5" fmla="*/ 859867 h 859867"/>
              <a:gd name="connsiteX6" fmla="*/ 9722 w 3808182"/>
              <a:gd name="connsiteY6" fmla="*/ 352223 h 859867"/>
              <a:gd name="connsiteX7" fmla="*/ 0 w 3808182"/>
              <a:gd name="connsiteY7" fmla="*/ 255781 h 859867"/>
              <a:gd name="connsiteX8" fmla="*/ 3363 w 3808182"/>
              <a:gd name="connsiteY8" fmla="*/ 254707 h 859867"/>
              <a:gd name="connsiteX9" fmla="*/ 1904090 w 3808182"/>
              <a:gd name="connsiteY9" fmla="*/ 0 h 85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08182" h="859867">
                <a:moveTo>
                  <a:pt x="1904090" y="0"/>
                </a:moveTo>
                <a:cubicBezTo>
                  <a:pt x="2578308" y="0"/>
                  <a:pt x="3220612" y="90695"/>
                  <a:pt x="3804819" y="254707"/>
                </a:cubicBezTo>
                <a:lnTo>
                  <a:pt x="3808182" y="255783"/>
                </a:lnTo>
                <a:lnTo>
                  <a:pt x="3798460" y="352223"/>
                </a:lnTo>
                <a:cubicBezTo>
                  <a:pt x="3739177" y="641936"/>
                  <a:pt x="3482840" y="859867"/>
                  <a:pt x="3175602" y="859867"/>
                </a:cubicBezTo>
                <a:lnTo>
                  <a:pt x="632580" y="859867"/>
                </a:lnTo>
                <a:cubicBezTo>
                  <a:pt x="325342" y="859867"/>
                  <a:pt x="69005" y="641936"/>
                  <a:pt x="9722" y="352223"/>
                </a:cubicBezTo>
                <a:lnTo>
                  <a:pt x="0" y="255781"/>
                </a:lnTo>
                <a:lnTo>
                  <a:pt x="3363" y="254707"/>
                </a:lnTo>
                <a:cubicBezTo>
                  <a:pt x="587570" y="90695"/>
                  <a:pt x="1229874" y="0"/>
                  <a:pt x="1904090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338" name="Picture Placeholder 36"/>
          <p:cNvSpPr txBox="1"/>
          <p:nvPr/>
        </p:nvSpPr>
        <p:spPr>
          <a:xfrm>
            <a:off x="6233562" y="2588094"/>
            <a:ext cx="1904340" cy="429934"/>
          </a:xfrm>
          <a:custGeom>
            <a:avLst/>
            <a:gdLst>
              <a:gd name="connsiteX0" fmla="*/ 1904090 w 3808183"/>
              <a:gd name="connsiteY0" fmla="*/ 0 h 859867"/>
              <a:gd name="connsiteX1" fmla="*/ 3804819 w 3808183"/>
              <a:gd name="connsiteY1" fmla="*/ 254707 h 859867"/>
              <a:gd name="connsiteX2" fmla="*/ 3808183 w 3808183"/>
              <a:gd name="connsiteY2" fmla="*/ 255783 h 859867"/>
              <a:gd name="connsiteX3" fmla="*/ 3798459 w 3808183"/>
              <a:gd name="connsiteY3" fmla="*/ 352223 h 859867"/>
              <a:gd name="connsiteX4" fmla="*/ 3175602 w 3808183"/>
              <a:gd name="connsiteY4" fmla="*/ 859867 h 859867"/>
              <a:gd name="connsiteX5" fmla="*/ 632580 w 3808183"/>
              <a:gd name="connsiteY5" fmla="*/ 859867 h 859867"/>
              <a:gd name="connsiteX6" fmla="*/ 9722 w 3808183"/>
              <a:gd name="connsiteY6" fmla="*/ 352223 h 859867"/>
              <a:gd name="connsiteX7" fmla="*/ 0 w 3808183"/>
              <a:gd name="connsiteY7" fmla="*/ 255781 h 859867"/>
              <a:gd name="connsiteX8" fmla="*/ 3363 w 3808183"/>
              <a:gd name="connsiteY8" fmla="*/ 254707 h 859867"/>
              <a:gd name="connsiteX9" fmla="*/ 1904090 w 3808183"/>
              <a:gd name="connsiteY9" fmla="*/ 0 h 85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08183" h="859867">
                <a:moveTo>
                  <a:pt x="1904090" y="0"/>
                </a:moveTo>
                <a:cubicBezTo>
                  <a:pt x="2578308" y="0"/>
                  <a:pt x="3220612" y="90695"/>
                  <a:pt x="3804819" y="254707"/>
                </a:cubicBezTo>
                <a:lnTo>
                  <a:pt x="3808183" y="255783"/>
                </a:lnTo>
                <a:lnTo>
                  <a:pt x="3798459" y="352223"/>
                </a:lnTo>
                <a:cubicBezTo>
                  <a:pt x="3739177" y="641936"/>
                  <a:pt x="3482840" y="859867"/>
                  <a:pt x="3175602" y="859867"/>
                </a:cubicBezTo>
                <a:lnTo>
                  <a:pt x="632580" y="859867"/>
                </a:lnTo>
                <a:cubicBezTo>
                  <a:pt x="325342" y="859867"/>
                  <a:pt x="69005" y="641936"/>
                  <a:pt x="9722" y="352223"/>
                </a:cubicBezTo>
                <a:lnTo>
                  <a:pt x="0" y="255781"/>
                </a:lnTo>
                <a:lnTo>
                  <a:pt x="3363" y="254707"/>
                </a:lnTo>
                <a:cubicBezTo>
                  <a:pt x="587570" y="90695"/>
                  <a:pt x="1229874" y="0"/>
                  <a:pt x="1904090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339" name="Picture Placeholder 42"/>
          <p:cNvSpPr txBox="1"/>
          <p:nvPr/>
        </p:nvSpPr>
        <p:spPr>
          <a:xfrm>
            <a:off x="9162198" y="2588094"/>
            <a:ext cx="1904339" cy="429934"/>
          </a:xfrm>
          <a:custGeom>
            <a:avLst/>
            <a:gdLst>
              <a:gd name="connsiteX0" fmla="*/ 1904090 w 3808182"/>
              <a:gd name="connsiteY0" fmla="*/ 0 h 859867"/>
              <a:gd name="connsiteX1" fmla="*/ 3804818 w 3808182"/>
              <a:gd name="connsiteY1" fmla="*/ 254707 h 859867"/>
              <a:gd name="connsiteX2" fmla="*/ 3808182 w 3808182"/>
              <a:gd name="connsiteY2" fmla="*/ 255783 h 859867"/>
              <a:gd name="connsiteX3" fmla="*/ 3798460 w 3808182"/>
              <a:gd name="connsiteY3" fmla="*/ 352223 h 859867"/>
              <a:gd name="connsiteX4" fmla="*/ 3175602 w 3808182"/>
              <a:gd name="connsiteY4" fmla="*/ 859867 h 859867"/>
              <a:gd name="connsiteX5" fmla="*/ 632580 w 3808182"/>
              <a:gd name="connsiteY5" fmla="*/ 859867 h 859867"/>
              <a:gd name="connsiteX6" fmla="*/ 9722 w 3808182"/>
              <a:gd name="connsiteY6" fmla="*/ 352223 h 859867"/>
              <a:gd name="connsiteX7" fmla="*/ 0 w 3808182"/>
              <a:gd name="connsiteY7" fmla="*/ 255781 h 859867"/>
              <a:gd name="connsiteX8" fmla="*/ 3362 w 3808182"/>
              <a:gd name="connsiteY8" fmla="*/ 254707 h 859867"/>
              <a:gd name="connsiteX9" fmla="*/ 1904090 w 3808182"/>
              <a:gd name="connsiteY9" fmla="*/ 0 h 85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08182" h="859867">
                <a:moveTo>
                  <a:pt x="1904090" y="0"/>
                </a:moveTo>
                <a:cubicBezTo>
                  <a:pt x="2578308" y="0"/>
                  <a:pt x="3220612" y="90695"/>
                  <a:pt x="3804818" y="254707"/>
                </a:cubicBezTo>
                <a:lnTo>
                  <a:pt x="3808182" y="255783"/>
                </a:lnTo>
                <a:lnTo>
                  <a:pt x="3798460" y="352223"/>
                </a:lnTo>
                <a:cubicBezTo>
                  <a:pt x="3739178" y="641936"/>
                  <a:pt x="3482840" y="859867"/>
                  <a:pt x="3175602" y="859867"/>
                </a:cubicBezTo>
                <a:lnTo>
                  <a:pt x="632580" y="859867"/>
                </a:lnTo>
                <a:cubicBezTo>
                  <a:pt x="325342" y="859867"/>
                  <a:pt x="69004" y="641936"/>
                  <a:pt x="9722" y="352223"/>
                </a:cubicBezTo>
                <a:lnTo>
                  <a:pt x="0" y="255781"/>
                </a:lnTo>
                <a:lnTo>
                  <a:pt x="3362" y="254707"/>
                </a:lnTo>
                <a:cubicBezTo>
                  <a:pt x="587570" y="90695"/>
                  <a:pt x="1229874" y="0"/>
                  <a:pt x="1904090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340" name="TextBox 19"/>
          <p:cNvSpPr txBox="1"/>
          <p:nvPr/>
        </p:nvSpPr>
        <p:spPr>
          <a:xfrm>
            <a:off x="1294003" y="2649173"/>
            <a:ext cx="106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01</a:t>
            </a:r>
            <a:endParaRPr 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341" name="TextBox 20"/>
          <p:cNvSpPr txBox="1"/>
          <p:nvPr/>
        </p:nvSpPr>
        <p:spPr>
          <a:xfrm>
            <a:off x="4022195" y="2649173"/>
            <a:ext cx="106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342" name="TextBox 21"/>
          <p:cNvSpPr txBox="1"/>
          <p:nvPr/>
        </p:nvSpPr>
        <p:spPr>
          <a:xfrm>
            <a:off x="6617103" y="2649173"/>
            <a:ext cx="106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343" name="TextBox 22"/>
          <p:cNvSpPr txBox="1"/>
          <p:nvPr/>
        </p:nvSpPr>
        <p:spPr>
          <a:xfrm>
            <a:off x="9583487" y="2649173"/>
            <a:ext cx="106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344" name="TextBox 24"/>
          <p:cNvSpPr txBox="1"/>
          <p:nvPr/>
        </p:nvSpPr>
        <p:spPr>
          <a:xfrm>
            <a:off x="440690" y="3178810"/>
            <a:ext cx="288353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6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渠道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首先在四平路校区进行试点、测评，以直接的生产者-消费者销售渠道为主，以间接销售渠道为辅，投放产品广告，进行宣传等。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逐步向其他校园、及社会面推进销售。</a:t>
            </a:r>
          </a:p>
        </p:txBody>
      </p:sp>
      <p:sp>
        <p:nvSpPr>
          <p:cNvPr id="345" name="TextBox 26"/>
          <p:cNvSpPr txBox="1"/>
          <p:nvPr/>
        </p:nvSpPr>
        <p:spPr>
          <a:xfrm>
            <a:off x="3539490" y="3178810"/>
            <a:ext cx="202311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地点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同济大学四平校区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北门、南门外卖</a:t>
            </a:r>
          </a:p>
        </p:txBody>
      </p:sp>
      <p:sp>
        <p:nvSpPr>
          <p:cNvPr id="346" name="TextBox 28"/>
          <p:cNvSpPr txBox="1"/>
          <p:nvPr/>
        </p:nvSpPr>
        <p:spPr>
          <a:xfrm>
            <a:off x="5959475" y="3178810"/>
            <a:ext cx="23660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b="1" dirty="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伙伴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投放广告屏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外卖柜使用收费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与外卖平台合作</a:t>
            </a:r>
          </a:p>
        </p:txBody>
      </p:sp>
      <p:sp>
        <p:nvSpPr>
          <p:cNvPr id="347" name="TextBox 30"/>
          <p:cNvSpPr txBox="1"/>
          <p:nvPr/>
        </p:nvSpPr>
        <p:spPr>
          <a:xfrm>
            <a:off x="8411845" y="3178810"/>
            <a:ext cx="343598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6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营销策略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广告：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包括线下广告和线上广告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人员推销：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利用好已有的校园内部宣传网络，同时对已知的有需求人群进行针对性推销。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营业推广：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保持企业账号持续营业，有计划地进行“叙事性”宣传。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38198" y="196207"/>
            <a:ext cx="1976122" cy="507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竞争优势</a:t>
            </a:r>
            <a:endParaRPr lang="en-US" altLang="zh-CN" sz="2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COMPETITIVE EDGE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6" grpId="0" bldLvl="0" animBg="1"/>
      <p:bldP spid="29" grpId="0" bldLvl="0" animBg="1"/>
      <p:bldP spid="23" grpId="0" bldLvl="0" animBg="1"/>
      <p:bldP spid="336" grpId="0" bldLvl="0" animBg="1"/>
      <p:bldP spid="337" grpId="0" bldLvl="0" animBg="1"/>
      <p:bldP spid="338" grpId="0" bldLvl="0" animBg="1"/>
      <p:bldP spid="339" grpId="0" bldLvl="0" animBg="1"/>
      <p:bldP spid="340" grpId="0"/>
      <p:bldP spid="341" grpId="0"/>
      <p:bldP spid="342" grpId="0"/>
      <p:bldP spid="343" grpId="0"/>
      <p:bldP spid="344" grpId="0"/>
      <p:bldP spid="345" grpId="0"/>
      <p:bldP spid="346" grpId="0"/>
      <p:bldP spid="34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8B9EAF"/>
              </a:clrFrom>
              <a:clrTo>
                <a:srgbClr val="8B9EA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18" b="100000" l="0" r="100000">
                        <a14:foregroundMark x1="21725" y1="57055" x2="27725" y2="56836"/>
                        <a14:foregroundMark x1="25550" y1="59818" x2="25550" y2="59818"/>
                        <a14:foregroundMark x1="38275" y1="68327" x2="38275" y2="68327"/>
                        <a14:foregroundMark x1="36000" y1="67236" x2="41475" y2="68509"/>
                        <a14:foregroundMark x1="40450" y1="68327" x2="41975" y2="71673"/>
                        <a14:foregroundMark x1="54975" y1="73891" x2="54200" y2="71127"/>
                        <a14:foregroundMark x1="52425" y1="70545" x2="48725" y2="69818"/>
                        <a14:foregroundMark x1="61850" y1="71855" x2="73300" y2="79091"/>
                        <a14:foregroundMark x1="75725" y1="78873" x2="75725" y2="78873"/>
                        <a14:foregroundMark x1="75725" y1="78873" x2="74825" y2="77055"/>
                        <a14:foregroundMark x1="91875" y1="78145" x2="87050" y2="78327"/>
                        <a14:foregroundMark x1="98900" y1="79818" x2="96975" y2="82400"/>
                        <a14:foregroundMark x1="99400" y1="72945" x2="99400" y2="72945"/>
                        <a14:foregroundMark x1="34475" y1="63891" x2="34475" y2="63891"/>
                        <a14:foregroundMark x1="28875" y1="60182" x2="28875" y2="60182"/>
                        <a14:foregroundMark x1="23275" y1="53345" x2="23275" y2="53345"/>
                        <a14:foregroundMark x1="65275" y1="72036" x2="65275" y2="72036"/>
                        <a14:foregroundMark x1="68075" y1="74255" x2="68075" y2="74255"/>
                        <a14:foregroundMark x1="68075" y1="74255" x2="69225" y2="75564"/>
                        <a14:foregroundMark x1="95450" y1="99273" x2="77500" y2="9927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39" t="48762" r="17732" b="13212"/>
          <a:stretch>
            <a:fillRect/>
          </a:stretch>
        </p:blipFill>
        <p:spPr>
          <a:xfrm flipH="1">
            <a:off x="0" y="2410138"/>
            <a:ext cx="12192000" cy="45240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30043" y="3770905"/>
            <a:ext cx="288000" cy="2079279"/>
            <a:chOff x="990599" y="3851621"/>
            <a:chExt cx="288000" cy="207927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34599" y="4139621"/>
              <a:ext cx="0" cy="156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菱形 10"/>
            <p:cNvSpPr/>
            <p:nvPr/>
          </p:nvSpPr>
          <p:spPr>
            <a:xfrm>
              <a:off x="990599" y="3851621"/>
              <a:ext cx="288000" cy="2880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990599" y="5642900"/>
              <a:ext cx="288000" cy="28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33770" y="2782570"/>
            <a:ext cx="288290" cy="2179955"/>
            <a:chOff x="990599" y="3851621"/>
            <a:chExt cx="288000" cy="2079279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134599" y="4139621"/>
              <a:ext cx="0" cy="156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菱形 22"/>
            <p:cNvSpPr/>
            <p:nvPr/>
          </p:nvSpPr>
          <p:spPr>
            <a:xfrm>
              <a:off x="990599" y="3851621"/>
              <a:ext cx="288000" cy="2880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990599" y="5642900"/>
              <a:ext cx="288000" cy="28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445635" y="2821940"/>
            <a:ext cx="288290" cy="2273300"/>
            <a:chOff x="990599" y="3941543"/>
            <a:chExt cx="210695" cy="1930278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95947" y="4139621"/>
              <a:ext cx="0" cy="156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菱形 26"/>
            <p:cNvSpPr/>
            <p:nvPr/>
          </p:nvSpPr>
          <p:spPr>
            <a:xfrm>
              <a:off x="990599" y="3941543"/>
              <a:ext cx="210695" cy="228921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990599" y="5642900"/>
              <a:ext cx="210695" cy="2289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621280" y="2566035"/>
            <a:ext cx="288290" cy="2827655"/>
            <a:chOff x="996047" y="3906355"/>
            <a:chExt cx="212963" cy="1941624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102528" y="3906355"/>
              <a:ext cx="0" cy="1795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菱形 30"/>
            <p:cNvSpPr/>
            <p:nvPr/>
          </p:nvSpPr>
          <p:spPr>
            <a:xfrm>
              <a:off x="996047" y="3906355"/>
              <a:ext cx="212963" cy="20507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996047" y="5642900"/>
              <a:ext cx="212963" cy="2050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347075" y="2143760"/>
            <a:ext cx="288290" cy="2362835"/>
            <a:chOff x="1048971" y="3840673"/>
            <a:chExt cx="170575" cy="2079436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134259" y="3980036"/>
              <a:ext cx="0" cy="1721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菱形 34"/>
            <p:cNvSpPr/>
            <p:nvPr/>
          </p:nvSpPr>
          <p:spPr>
            <a:xfrm>
              <a:off x="1048971" y="3840673"/>
              <a:ext cx="170575" cy="278727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48971" y="5641382"/>
              <a:ext cx="170575" cy="2787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1" name="koppt-文本框"/>
          <p:cNvSpPr/>
          <p:nvPr/>
        </p:nvSpPr>
        <p:spPr>
          <a:xfrm>
            <a:off x="952499" y="3961015"/>
            <a:ext cx="171330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招收员工，协定办公场地，制作外卖柜，投放相关广告，拉取融资，与合作方协商</a:t>
            </a:r>
          </a:p>
        </p:txBody>
      </p:sp>
      <p:sp>
        <p:nvSpPr>
          <p:cNvPr id="62" name="koppt-文本框"/>
          <p:cNvSpPr/>
          <p:nvPr/>
        </p:nvSpPr>
        <p:spPr>
          <a:xfrm>
            <a:off x="2821305" y="2788285"/>
            <a:ext cx="155321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在高校展开集中宣传，投放第一批外卖柜，策划与开展投放对新入职员工进行培训，培养形成良好的企业文化与激励机制</a:t>
            </a:r>
          </a:p>
        </p:txBody>
      </p:sp>
      <p:sp>
        <p:nvSpPr>
          <p:cNvPr id="63" name="koppt-文本框"/>
          <p:cNvSpPr/>
          <p:nvPr/>
        </p:nvSpPr>
        <p:spPr>
          <a:xfrm>
            <a:off x="4690745" y="3042285"/>
            <a:ext cx="1485265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在高校内与APP上发放问卷进行初步统计，了解运营情况与市场满意程度，并及时修改APP功能，对外卖柜功能进行调整</a:t>
            </a:r>
          </a:p>
        </p:txBody>
      </p:sp>
      <p:sp>
        <p:nvSpPr>
          <p:cNvPr id="64" name="koppt-文本框"/>
          <p:cNvSpPr/>
          <p:nvPr/>
        </p:nvSpPr>
        <p:spPr>
          <a:xfrm>
            <a:off x="6232525" y="3110865"/>
            <a:ext cx="218757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进行第一批外卖柜的保修，根据调研情况投放第二批外卖柜，扩展业务，扩大公司体量，开展团建活动培养企业精神</a:t>
            </a:r>
          </a:p>
        </p:txBody>
      </p:sp>
      <p:sp>
        <p:nvSpPr>
          <p:cNvPr id="65" name="koppt-文本框"/>
          <p:cNvSpPr/>
          <p:nvPr/>
        </p:nvSpPr>
        <p:spPr>
          <a:xfrm>
            <a:off x="8543357" y="2423204"/>
            <a:ext cx="144990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持续宣传，与更多公司建立合作关系：收集数据，分析市场状况，改进产品</a:t>
            </a:r>
          </a:p>
        </p:txBody>
      </p:sp>
      <p:sp>
        <p:nvSpPr>
          <p:cNvPr id="66" name="矩形 65"/>
          <p:cNvSpPr/>
          <p:nvPr/>
        </p:nvSpPr>
        <p:spPr>
          <a:xfrm>
            <a:off x="358775" y="3408045"/>
            <a:ext cx="1274445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开业前</a:t>
            </a:r>
          </a:p>
        </p:txBody>
      </p:sp>
      <p:sp>
        <p:nvSpPr>
          <p:cNvPr id="67" name="矩形 66"/>
          <p:cNvSpPr/>
          <p:nvPr/>
        </p:nvSpPr>
        <p:spPr>
          <a:xfrm>
            <a:off x="2199640" y="2143125"/>
            <a:ext cx="1304290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第一个月</a:t>
            </a:r>
          </a:p>
        </p:txBody>
      </p:sp>
      <p:sp>
        <p:nvSpPr>
          <p:cNvPr id="68" name="矩形 67"/>
          <p:cNvSpPr/>
          <p:nvPr/>
        </p:nvSpPr>
        <p:spPr>
          <a:xfrm>
            <a:off x="3959225" y="2379345"/>
            <a:ext cx="1223645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第二个月</a:t>
            </a:r>
          </a:p>
        </p:txBody>
      </p:sp>
      <p:sp>
        <p:nvSpPr>
          <p:cNvPr id="69" name="矩形 68"/>
          <p:cNvSpPr/>
          <p:nvPr/>
        </p:nvSpPr>
        <p:spPr>
          <a:xfrm>
            <a:off x="5510530" y="2317115"/>
            <a:ext cx="1334770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第三个月</a:t>
            </a:r>
          </a:p>
        </p:txBody>
      </p:sp>
      <p:sp>
        <p:nvSpPr>
          <p:cNvPr id="70" name="矩形 69"/>
          <p:cNvSpPr/>
          <p:nvPr/>
        </p:nvSpPr>
        <p:spPr>
          <a:xfrm>
            <a:off x="7543165" y="1677670"/>
            <a:ext cx="1706245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第四到五个月</a:t>
            </a:r>
          </a:p>
        </p:txBody>
      </p:sp>
      <p:sp>
        <p:nvSpPr>
          <p:cNvPr id="71" name="矩形 70"/>
          <p:cNvSpPr/>
          <p:nvPr/>
        </p:nvSpPr>
        <p:spPr>
          <a:xfrm>
            <a:off x="838200" y="196215"/>
            <a:ext cx="2364105" cy="50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发展规划</a:t>
            </a:r>
            <a:endParaRPr lang="en-US" altLang="zh-CN" sz="2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DEVELOPMENT PLANNING</a:t>
            </a:r>
          </a:p>
        </p:txBody>
      </p:sp>
      <p:sp>
        <p:nvSpPr>
          <p:cNvPr id="10" name="koppt-文本框"/>
          <p:cNvSpPr/>
          <p:nvPr/>
        </p:nvSpPr>
        <p:spPr>
          <a:xfrm>
            <a:off x="10205720" y="679450"/>
            <a:ext cx="179387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对设备进行统一检查维护，开展特色活动吸引知名度，开发辅助功能，推出周边产品；活动反馈，对前两个季度的营销状况进行总结，适时调整营销策略和产品功能</a:t>
            </a:r>
          </a:p>
        </p:txBody>
      </p:sp>
      <p:sp>
        <p:nvSpPr>
          <p:cNvPr id="12" name="矩形 11"/>
          <p:cNvSpPr/>
          <p:nvPr/>
        </p:nvSpPr>
        <p:spPr>
          <a:xfrm>
            <a:off x="8869045" y="224155"/>
            <a:ext cx="2071370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第六到七个月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918700" y="647065"/>
            <a:ext cx="288290" cy="3122930"/>
            <a:chOff x="996047" y="3906355"/>
            <a:chExt cx="212963" cy="194162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102528" y="3906355"/>
              <a:ext cx="0" cy="1795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菱形 14"/>
            <p:cNvSpPr/>
            <p:nvPr/>
          </p:nvSpPr>
          <p:spPr>
            <a:xfrm>
              <a:off x="996047" y="3906355"/>
              <a:ext cx="212963" cy="20507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996047" y="5642900"/>
              <a:ext cx="212963" cy="2050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/>
      <p:bldP spid="10" grpId="0"/>
      <p:bldP spid="1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4150124" y="1492095"/>
            <a:ext cx="3891752" cy="5365905"/>
            <a:chOff x="6736642" y="1492095"/>
            <a:chExt cx="3891752" cy="5365905"/>
          </a:xfrm>
        </p:grpSpPr>
        <p:sp>
          <p:nvSpPr>
            <p:cNvPr id="102" name="KOPPT"/>
            <p:cNvSpPr/>
            <p:nvPr/>
          </p:nvSpPr>
          <p:spPr>
            <a:xfrm>
              <a:off x="6910306" y="1492095"/>
              <a:ext cx="3718088" cy="3718088"/>
            </a:xfrm>
            <a:prstGeom prst="diamond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3" name="KOPPT"/>
            <p:cNvSpPr/>
            <p:nvPr/>
          </p:nvSpPr>
          <p:spPr>
            <a:xfrm>
              <a:off x="7397310" y="4689823"/>
              <a:ext cx="1358948" cy="1358948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4" name="KOPPT"/>
            <p:cNvCxnSpPr/>
            <p:nvPr/>
          </p:nvCxnSpPr>
          <p:spPr>
            <a:xfrm>
              <a:off x="8076784" y="6035605"/>
              <a:ext cx="0" cy="822395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Diamond 13"/>
            <p:cNvSpPr/>
            <p:nvPr/>
          </p:nvSpPr>
          <p:spPr>
            <a:xfrm>
              <a:off x="6736642" y="4646631"/>
              <a:ext cx="1340142" cy="1340142"/>
            </a:xfrm>
            <a:prstGeom prst="diamond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7536815" y="2067983"/>
              <a:ext cx="2465070" cy="2393112"/>
              <a:chOff x="7835264" y="1916260"/>
              <a:chExt cx="2465070" cy="2393112"/>
            </a:xfrm>
          </p:grpSpPr>
          <p:sp>
            <p:nvSpPr>
              <p:cNvPr id="107" name="文本框 106"/>
              <p:cNvSpPr txBox="1"/>
              <p:nvPr/>
            </p:nvSpPr>
            <p:spPr>
              <a:xfrm>
                <a:off x="7960358" y="2679327"/>
                <a:ext cx="2214880" cy="1630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4000" b="1" dirty="0">
                    <a:solidFill>
                      <a:schemeClr val="bg1"/>
                    </a:solidFill>
                    <a:latin typeface="Impact" panose="020B0806030902050204"/>
                    <a:ea typeface="微软雅黑" panose="020B0503020204020204" charset="-122"/>
                    <a:cs typeface="Calibri" panose="020F0502020204030204"/>
                    <a:sym typeface="+mn-ea"/>
                  </a:rPr>
                  <a:t>资本融资</a:t>
                </a:r>
                <a:endParaRPr lang="zh-CN" altLang="en-US" sz="4000" b="1" dirty="0">
                  <a:solidFill>
                    <a:schemeClr val="bg1"/>
                  </a:solidFill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7835264" y="3624540"/>
                <a:ext cx="2465070" cy="553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CAPITAL FUNDING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Calibri" panose="020F0502020204030204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8404088" y="1916260"/>
                <a:ext cx="1327422" cy="1106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6600" b="1" i="0" u="none" strike="noStrike" kern="1200" cap="none" spc="30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mpact" panose="020B0806030902050204"/>
                    <a:ea typeface="微软雅黑" panose="020B0503020204020204" charset="-122"/>
                    <a:cs typeface="Calibri" panose="020F0502020204030204"/>
                  </a:rPr>
                  <a:t>05</a:t>
                </a:r>
                <a:endParaRPr kumimoji="0" lang="en-US" sz="6600" b="0" i="0" u="none" strike="noStrike" kern="1200" cap="none" spc="30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7" name="组合 1966"/>
          <p:cNvGrpSpPr/>
          <p:nvPr/>
        </p:nvGrpSpPr>
        <p:grpSpPr>
          <a:xfrm>
            <a:off x="900304" y="558876"/>
            <a:ext cx="1160145" cy="1591945"/>
            <a:chOff x="1227176" y="373044"/>
            <a:chExt cx="1160145" cy="1591945"/>
          </a:xfrm>
        </p:grpSpPr>
        <p:sp>
          <p:nvSpPr>
            <p:cNvPr id="1991" name="文本框 1990"/>
            <p:cNvSpPr txBox="1"/>
            <p:nvPr/>
          </p:nvSpPr>
          <p:spPr>
            <a:xfrm>
              <a:off x="1283598" y="477184"/>
              <a:ext cx="859790" cy="1487805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思源黑体 CN Medium" panose="020B0600000000000000" pitchFamily="34" charset="-122"/>
                </a:rPr>
                <a:t>目录</a:t>
              </a:r>
            </a:p>
          </p:txBody>
        </p:sp>
        <p:sp>
          <p:nvSpPr>
            <p:cNvPr id="1989" name="矩形 1988"/>
            <p:cNvSpPr/>
            <p:nvPr/>
          </p:nvSpPr>
          <p:spPr>
            <a:xfrm>
              <a:off x="1227176" y="373044"/>
              <a:ext cx="1032206" cy="1419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/>
                <a:ea typeface="思源黑体 CN Light"/>
                <a:cs typeface="+mn-cs"/>
              </a:endParaRPr>
            </a:p>
          </p:txBody>
        </p:sp>
        <p:sp>
          <p:nvSpPr>
            <p:cNvPr id="1990" name="文本框 1989"/>
            <p:cNvSpPr txBox="1"/>
            <p:nvPr/>
          </p:nvSpPr>
          <p:spPr>
            <a:xfrm>
              <a:off x="1958696" y="576244"/>
              <a:ext cx="428625" cy="1243965"/>
            </a:xfrm>
            <a:prstGeom prst="rect">
              <a:avLst/>
            </a:prstGeom>
            <a:noFill/>
            <a:ln>
              <a:noFill/>
            </a:ln>
          </p:spPr>
          <p:txBody>
            <a:bodyPr vert="vert270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思源黑体 CN ExtraLight" panose="020B0200000000000000" pitchFamily="34" charset="-122"/>
                </a:rPr>
                <a:t>CONTENTS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思源黑体 CN ExtraLight" panose="020B02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88262" y="2579279"/>
            <a:ext cx="2372003" cy="3188851"/>
            <a:chOff x="900217" y="2763167"/>
            <a:chExt cx="2372003" cy="3188851"/>
          </a:xfrm>
        </p:grpSpPr>
        <p:cxnSp>
          <p:nvCxnSpPr>
            <p:cNvPr id="1968" name="直接连接符 1967"/>
            <p:cNvCxnSpPr/>
            <p:nvPr/>
          </p:nvCxnSpPr>
          <p:spPr>
            <a:xfrm>
              <a:off x="2086219" y="4382104"/>
              <a:ext cx="0" cy="61930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9" name="菱形 1968"/>
            <p:cNvSpPr/>
            <p:nvPr/>
          </p:nvSpPr>
          <p:spPr>
            <a:xfrm>
              <a:off x="1276751" y="2763167"/>
              <a:ext cx="1618937" cy="161893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/>
                <a:ea typeface="思源黑体 CN Light"/>
                <a:cs typeface="+mn-cs"/>
              </a:endParaRPr>
            </a:p>
          </p:txBody>
        </p:sp>
        <p:sp>
          <p:nvSpPr>
            <p:cNvPr id="1970" name="文本框 1969"/>
            <p:cNvSpPr txBox="1"/>
            <p:nvPr/>
          </p:nvSpPr>
          <p:spPr>
            <a:xfrm>
              <a:off x="1705856" y="3257628"/>
              <a:ext cx="7607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思源黑体 CN Light"/>
                  <a:cs typeface="+mn-cs"/>
                  <a:sym typeface="Segoe UI" panose="020B0502040204020203" pitchFamily="34" charset="0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思源黑体 CN Light"/>
                <a:cs typeface="+mn-cs"/>
                <a:sym typeface="Segoe UI" panose="020B0502040204020203" pitchFamily="34" charset="0"/>
              </a:endParaRPr>
            </a:p>
          </p:txBody>
        </p:sp>
        <p:sp>
          <p:nvSpPr>
            <p:cNvPr id="1981" name="koppt-文本框"/>
            <p:cNvSpPr/>
            <p:nvPr/>
          </p:nvSpPr>
          <p:spPr>
            <a:xfrm flipH="1">
              <a:off x="900217" y="5072162"/>
              <a:ext cx="2372003" cy="8798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项目概述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PROJECT OVERVIEW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434334" y="2588410"/>
            <a:ext cx="2372003" cy="3188851"/>
            <a:chOff x="6359855" y="2763167"/>
            <a:chExt cx="2372003" cy="3188851"/>
          </a:xfrm>
        </p:grpSpPr>
        <p:grpSp>
          <p:nvGrpSpPr>
            <p:cNvPr id="1976" name="组合 1975"/>
            <p:cNvGrpSpPr/>
            <p:nvPr/>
          </p:nvGrpSpPr>
          <p:grpSpPr>
            <a:xfrm>
              <a:off x="6736389" y="2763167"/>
              <a:ext cx="1618937" cy="1618937"/>
              <a:chOff x="1350058" y="3052579"/>
              <a:chExt cx="1618937" cy="1618937"/>
            </a:xfrm>
            <a:solidFill>
              <a:schemeClr val="accent3"/>
            </a:solidFill>
          </p:grpSpPr>
          <p:sp>
            <p:nvSpPr>
              <p:cNvPr id="1987" name="菱形 1986"/>
              <p:cNvSpPr/>
              <p:nvPr/>
            </p:nvSpPr>
            <p:spPr>
              <a:xfrm>
                <a:off x="1350058" y="3052579"/>
                <a:ext cx="1618937" cy="161893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/>
                  <a:ea typeface="思源黑体 CN Light"/>
                  <a:cs typeface="+mn-cs"/>
                </a:endParaRPr>
              </a:p>
            </p:txBody>
          </p:sp>
          <p:sp>
            <p:nvSpPr>
              <p:cNvPr id="1988" name="文本框 1987"/>
              <p:cNvSpPr txBox="1"/>
              <p:nvPr/>
            </p:nvSpPr>
            <p:spPr>
              <a:xfrm>
                <a:off x="1781811" y="3527990"/>
                <a:ext cx="760727" cy="7078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思源黑体 CN Light"/>
                    <a:cs typeface="+mn-cs"/>
                    <a:sym typeface="Segoe UI" panose="020B0502040204020203" pitchFamily="34" charset="0"/>
                  </a:rPr>
                  <a:t>03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思源黑体 CN Light"/>
                  <a:cs typeface="+mn-cs"/>
                  <a:sym typeface="Segoe UI" panose="020B0502040204020203" pitchFamily="34" charset="0"/>
                </a:endParaRPr>
              </a:p>
            </p:txBody>
          </p:sp>
        </p:grpSp>
        <p:cxnSp>
          <p:nvCxnSpPr>
            <p:cNvPr id="1977" name="直接连接符 1976"/>
            <p:cNvCxnSpPr/>
            <p:nvPr/>
          </p:nvCxnSpPr>
          <p:spPr>
            <a:xfrm>
              <a:off x="7545857" y="4382104"/>
              <a:ext cx="0" cy="61930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2" name="koppt-文本框"/>
            <p:cNvSpPr/>
            <p:nvPr/>
          </p:nvSpPr>
          <p:spPr>
            <a:xfrm flipH="1">
              <a:off x="6359855" y="5072162"/>
              <a:ext cx="2372003" cy="8798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用例分析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USE CASE ANALYSIS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62802" y="978603"/>
            <a:ext cx="2372003" cy="3219613"/>
            <a:chOff x="3597665" y="1162491"/>
            <a:chExt cx="2372003" cy="3219613"/>
          </a:xfrm>
        </p:grpSpPr>
        <p:sp>
          <p:nvSpPr>
            <p:cNvPr id="1973" name="菱形 1972"/>
            <p:cNvSpPr/>
            <p:nvPr/>
          </p:nvSpPr>
          <p:spPr>
            <a:xfrm>
              <a:off x="3974199" y="2763167"/>
              <a:ext cx="1618937" cy="1618937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/>
                <a:ea typeface="思源黑体 CN Light"/>
                <a:cs typeface="+mn-cs"/>
              </a:endParaRPr>
            </a:p>
          </p:txBody>
        </p:sp>
        <p:sp>
          <p:nvSpPr>
            <p:cNvPr id="1974" name="文本框 1973"/>
            <p:cNvSpPr txBox="1"/>
            <p:nvPr/>
          </p:nvSpPr>
          <p:spPr>
            <a:xfrm>
              <a:off x="4403304" y="3238578"/>
              <a:ext cx="7607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思源黑体 CN Light"/>
                  <a:cs typeface="+mn-cs"/>
                  <a:sym typeface="Segoe UI" panose="020B0502040204020203" pitchFamily="34" charset="0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思源黑体 CN Light"/>
                <a:cs typeface="+mn-cs"/>
                <a:sym typeface="Segoe UI" panose="020B0502040204020203" pitchFamily="34" charset="0"/>
              </a:endParaRPr>
            </a:p>
          </p:txBody>
        </p:sp>
        <p:cxnSp>
          <p:nvCxnSpPr>
            <p:cNvPr id="1975" name="直接连接符 1974"/>
            <p:cNvCxnSpPr/>
            <p:nvPr/>
          </p:nvCxnSpPr>
          <p:spPr>
            <a:xfrm>
              <a:off x="4783667" y="2153588"/>
              <a:ext cx="0" cy="61930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3" name="koppt-文本框"/>
            <p:cNvSpPr/>
            <p:nvPr/>
          </p:nvSpPr>
          <p:spPr>
            <a:xfrm flipH="1">
              <a:off x="3597665" y="1162491"/>
              <a:ext cx="2372003" cy="8798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需求分析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DEMAND ANALYSIS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29225" y="4861560"/>
            <a:ext cx="4642485" cy="1380490"/>
            <a:chOff x="2308651" y="3152641"/>
            <a:chExt cx="2640526" cy="1380490"/>
          </a:xfrm>
        </p:grpSpPr>
        <p:sp>
          <p:nvSpPr>
            <p:cNvPr id="3" name="koppt-矩形"/>
            <p:cNvSpPr/>
            <p:nvPr/>
          </p:nvSpPr>
          <p:spPr>
            <a:xfrm>
              <a:off x="2308651" y="3152641"/>
              <a:ext cx="2640526" cy="13804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                         </a:t>
              </a:r>
            </a:p>
            <a:p>
              <a:pPr algn="ctr"/>
              <a:r>
                <a:rPr lang="en-US" altLang="zh-CN" dirty="0"/>
                <a:t>                                    </a:t>
              </a:r>
              <a:r>
                <a:rPr lang="zh-CN" altLang="en-US" dirty="0"/>
                <a:t>吸引天使</a:t>
              </a:r>
            </a:p>
            <a:p>
              <a:pPr algn="ctr"/>
              <a:r>
                <a:rPr lang="zh-CN" altLang="en-US" dirty="0"/>
                <a:t> </a:t>
              </a:r>
              <a:r>
                <a:rPr lang="en-US" altLang="zh-CN" dirty="0"/>
                <a:t>                                   </a:t>
              </a:r>
              <a:r>
                <a:rPr lang="zh-CN" altLang="en-US" dirty="0"/>
                <a:t>资金投资</a:t>
              </a:r>
            </a:p>
          </p:txBody>
        </p:sp>
        <p:sp>
          <p:nvSpPr>
            <p:cNvPr id="4" name="01"/>
            <p:cNvSpPr/>
            <p:nvPr/>
          </p:nvSpPr>
          <p:spPr>
            <a:xfrm>
              <a:off x="4333803" y="3166149"/>
              <a:ext cx="56297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05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76495" y="4861560"/>
            <a:ext cx="3094355" cy="1380490"/>
            <a:chOff x="6390431" y="3152641"/>
            <a:chExt cx="2611583" cy="1380490"/>
          </a:xfrm>
        </p:grpSpPr>
        <p:sp>
          <p:nvSpPr>
            <p:cNvPr id="323" name="koppt-矩形"/>
            <p:cNvSpPr/>
            <p:nvPr/>
          </p:nvSpPr>
          <p:spPr>
            <a:xfrm>
              <a:off x="6390431" y="3152641"/>
              <a:ext cx="2611583" cy="13804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      </a:t>
              </a:r>
            </a:p>
            <a:p>
              <a:pPr algn="ctr"/>
              <a:r>
                <a:rPr lang="zh-CN" altLang="en-US" dirty="0"/>
                <a:t> </a:t>
              </a:r>
              <a:r>
                <a:rPr lang="en-US" altLang="zh-CN" dirty="0"/>
                <a:t>               </a:t>
              </a:r>
              <a:r>
                <a:rPr lang="zh-CN" altLang="en-US" dirty="0"/>
                <a:t>吸引风险</a:t>
              </a:r>
              <a:r>
                <a:rPr lang="en-US" altLang="zh-CN" dirty="0"/>
                <a:t>    </a:t>
              </a:r>
            </a:p>
            <a:p>
              <a:pPr algn="ctr"/>
              <a:r>
                <a:rPr lang="en-US" altLang="zh-CN" dirty="0"/>
                <a:t>                </a:t>
              </a:r>
              <a:r>
                <a:rPr lang="zh-CN" altLang="en-US" dirty="0"/>
                <a:t>投资</a:t>
              </a:r>
            </a:p>
          </p:txBody>
        </p:sp>
        <p:sp>
          <p:nvSpPr>
            <p:cNvPr id="337" name="04"/>
            <p:cNvSpPr/>
            <p:nvPr/>
          </p:nvSpPr>
          <p:spPr>
            <a:xfrm>
              <a:off x="8276417" y="3185199"/>
              <a:ext cx="56297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04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55060" y="4861560"/>
            <a:ext cx="2694305" cy="1380490"/>
            <a:chOff x="5068996" y="3152641"/>
            <a:chExt cx="2389451" cy="1380490"/>
          </a:xfrm>
        </p:grpSpPr>
        <p:sp>
          <p:nvSpPr>
            <p:cNvPr id="324" name="koppt-矩形"/>
            <p:cNvSpPr/>
            <p:nvPr/>
          </p:nvSpPr>
          <p:spPr>
            <a:xfrm>
              <a:off x="5068996" y="3152641"/>
              <a:ext cx="2389451" cy="13804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</a:t>
              </a:r>
            </a:p>
            <a:p>
              <a:pPr algn="ctr"/>
              <a:r>
                <a:rPr lang="zh-CN" altLang="en-US" dirty="0"/>
                <a:t> </a:t>
              </a:r>
              <a:r>
                <a:rPr lang="en-US" altLang="zh-CN" dirty="0"/>
                <a:t>               </a:t>
              </a:r>
              <a:r>
                <a:rPr lang="zh-CN" altLang="en-US" dirty="0"/>
                <a:t>股权融资</a:t>
              </a:r>
            </a:p>
            <a:p>
              <a:pPr algn="ctr"/>
              <a:r>
                <a:rPr lang="zh-CN" altLang="en-US" dirty="0"/>
                <a:t> </a:t>
              </a:r>
              <a:r>
                <a:rPr lang="en-US" altLang="zh-CN" dirty="0"/>
                <a:t>                </a:t>
              </a:r>
              <a:endParaRPr lang="zh-CN" altLang="en-US" dirty="0"/>
            </a:p>
          </p:txBody>
        </p:sp>
        <p:sp>
          <p:nvSpPr>
            <p:cNvPr id="338" name="03"/>
            <p:cNvSpPr/>
            <p:nvPr/>
          </p:nvSpPr>
          <p:spPr>
            <a:xfrm>
              <a:off x="6849883" y="3181389"/>
              <a:ext cx="56297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03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21966" y="4872990"/>
            <a:ext cx="2061845" cy="1380490"/>
            <a:chOff x="4167296" y="3152641"/>
            <a:chExt cx="2325936" cy="1380490"/>
          </a:xfrm>
        </p:grpSpPr>
        <p:sp>
          <p:nvSpPr>
            <p:cNvPr id="325" name="koppt-矩形"/>
            <p:cNvSpPr/>
            <p:nvPr/>
          </p:nvSpPr>
          <p:spPr>
            <a:xfrm>
              <a:off x="4167296" y="3152641"/>
              <a:ext cx="2325936" cy="138049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</a:t>
              </a:r>
              <a:r>
                <a:rPr lang="en-US" altLang="zh-CN" dirty="0"/>
                <a:t> </a:t>
              </a:r>
              <a:r>
                <a:rPr lang="zh-CN" altLang="en-US" dirty="0"/>
                <a:t>社会筹资</a:t>
              </a:r>
            </a:p>
          </p:txBody>
        </p:sp>
        <p:sp>
          <p:nvSpPr>
            <p:cNvPr id="336" name="02"/>
            <p:cNvSpPr/>
            <p:nvPr/>
          </p:nvSpPr>
          <p:spPr>
            <a:xfrm>
              <a:off x="5727471" y="3165976"/>
              <a:ext cx="66332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02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94715" y="4861560"/>
            <a:ext cx="2282190" cy="1380490"/>
            <a:chOff x="2308651" y="3152641"/>
            <a:chExt cx="2281665" cy="1380490"/>
          </a:xfrm>
        </p:grpSpPr>
        <p:sp>
          <p:nvSpPr>
            <p:cNvPr id="326" name="koppt-矩形"/>
            <p:cNvSpPr/>
            <p:nvPr/>
          </p:nvSpPr>
          <p:spPr>
            <a:xfrm>
              <a:off x="2308651" y="3152641"/>
              <a:ext cx="2281665" cy="13804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自筹资金</a:t>
              </a:r>
            </a:p>
          </p:txBody>
        </p:sp>
        <p:sp>
          <p:nvSpPr>
            <p:cNvPr id="335" name="01"/>
            <p:cNvSpPr/>
            <p:nvPr/>
          </p:nvSpPr>
          <p:spPr>
            <a:xfrm>
              <a:off x="3941383" y="3166149"/>
              <a:ext cx="56297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01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1044575" y="3734435"/>
            <a:ext cx="2928620" cy="81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FINANCING PLAN</a:t>
            </a:r>
          </a:p>
        </p:txBody>
      </p:sp>
      <p:cxnSp>
        <p:nvCxnSpPr>
          <p:cNvPr id="3726" name="Straight Connector 40"/>
          <p:cNvCxnSpPr/>
          <p:nvPr/>
        </p:nvCxnSpPr>
        <p:spPr>
          <a:xfrm>
            <a:off x="1044649" y="4550434"/>
            <a:ext cx="3092021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332230" y="971550"/>
            <a:ext cx="5219700" cy="695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</a:t>
            </a:r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第一年财务预测</a:t>
            </a:r>
          </a:p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FIRST YEAR’S  FINANCIAL FORECAST</a:t>
            </a:r>
          </a:p>
        </p:txBody>
      </p:sp>
      <p:cxnSp>
        <p:nvCxnSpPr>
          <p:cNvPr id="3728" name="Straight Connector 44"/>
          <p:cNvCxnSpPr/>
          <p:nvPr/>
        </p:nvCxnSpPr>
        <p:spPr>
          <a:xfrm>
            <a:off x="1283335" y="1769110"/>
            <a:ext cx="4994910" cy="889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6551930" y="401320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r"/>
            <a:r>
              <a:rPr lang="zh-CN" sz="2000" b="0">
                <a:latin typeface="Calibri" panose="020F0502020204030204" charset="0"/>
                <a:ea typeface="宋体" panose="02010600030101010101" pitchFamily="2" charset="-122"/>
              </a:rPr>
              <a:t>单位：元</a:t>
            </a:r>
            <a:endParaRPr lang="zh-CN" altLang="en-US" sz="20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671945" y="473710"/>
          <a:ext cx="3472815" cy="3938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7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年收入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720000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行销成本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415200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运营成本</a:t>
                      </a:r>
                      <a:endParaRPr lang="en-US" altLang="en-US" sz="2400" b="1" dirty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24000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净收入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108800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实际投资</a:t>
                      </a:r>
                      <a:endParaRPr lang="en-US" altLang="en-US" sz="2400" b="1" dirty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575200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资本支出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136000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年中现金余额</a:t>
                      </a:r>
                      <a:endParaRPr lang="en-US" altLang="en-US" sz="24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36000</a:t>
                      </a:r>
                      <a:endParaRPr lang="en-US" altLang="en-US" sz="2400" b="1" dirty="0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743575" y="30422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40" y="2048510"/>
            <a:ext cx="2565400" cy="2248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1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4296000" y="0"/>
            <a:ext cx="3600000" cy="1800000"/>
          </a:xfrm>
          <a:custGeom>
            <a:avLst/>
            <a:gdLst>
              <a:gd name="connsiteX0" fmla="*/ 0 w 3600000"/>
              <a:gd name="connsiteY0" fmla="*/ 0 h 1800000"/>
              <a:gd name="connsiteX1" fmla="*/ 3600000 w 3600000"/>
              <a:gd name="connsiteY1" fmla="*/ 0 h 1800000"/>
              <a:gd name="connsiteX2" fmla="*/ 1800000 w 3600000"/>
              <a:gd name="connsiteY2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0000" h="1800000">
                <a:moveTo>
                  <a:pt x="0" y="0"/>
                </a:moveTo>
                <a:lnTo>
                  <a:pt x="3600000" y="0"/>
                </a:lnTo>
                <a:lnTo>
                  <a:pt x="1800000" y="180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296000" y="5723651"/>
            <a:ext cx="3600000" cy="3600000"/>
          </a:xfrm>
          <a:prstGeom prst="diamond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flipH="1">
            <a:off x="3009900" y="2136775"/>
            <a:ext cx="617220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/>
                </a:solidFill>
                <a:latin typeface="Malgun Gothic" panose="020B0503020000020004" charset="-127"/>
                <a:ea typeface="Malgun Gothic" panose="020B0503020000020004" charset="-127"/>
              </a:rPr>
              <a:t>WELCOME TO VISIT AND COOPERATE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8665" y="453390"/>
            <a:ext cx="2023110" cy="1689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4150124" y="1492095"/>
            <a:ext cx="3891752" cy="5365905"/>
            <a:chOff x="6736642" y="1492095"/>
            <a:chExt cx="3891752" cy="5365905"/>
          </a:xfrm>
        </p:grpSpPr>
        <p:sp>
          <p:nvSpPr>
            <p:cNvPr id="102" name="KOPPT"/>
            <p:cNvSpPr/>
            <p:nvPr/>
          </p:nvSpPr>
          <p:spPr>
            <a:xfrm>
              <a:off x="6910306" y="1492095"/>
              <a:ext cx="3718088" cy="3718088"/>
            </a:xfrm>
            <a:prstGeom prst="diamond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3" name="KOPPT"/>
            <p:cNvSpPr/>
            <p:nvPr/>
          </p:nvSpPr>
          <p:spPr>
            <a:xfrm>
              <a:off x="7397310" y="4689823"/>
              <a:ext cx="1358948" cy="1358948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4" name="KOPPT"/>
            <p:cNvCxnSpPr/>
            <p:nvPr/>
          </p:nvCxnSpPr>
          <p:spPr>
            <a:xfrm>
              <a:off x="8076784" y="6035605"/>
              <a:ext cx="0" cy="822395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Diamond 13"/>
            <p:cNvSpPr/>
            <p:nvPr/>
          </p:nvSpPr>
          <p:spPr>
            <a:xfrm>
              <a:off x="6736642" y="4646631"/>
              <a:ext cx="1340142" cy="1340142"/>
            </a:xfrm>
            <a:prstGeom prst="diamond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7651096" y="2067983"/>
              <a:ext cx="2236510" cy="2125696"/>
              <a:chOff x="7949545" y="1916260"/>
              <a:chExt cx="2236510" cy="2125696"/>
            </a:xfrm>
          </p:grpSpPr>
          <p:sp>
            <p:nvSpPr>
              <p:cNvPr id="107" name="文本框 106"/>
              <p:cNvSpPr txBox="1"/>
              <p:nvPr/>
            </p:nvSpPr>
            <p:spPr>
              <a:xfrm>
                <a:off x="7949545" y="2967617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4000" b="1" dirty="0">
                    <a:solidFill>
                      <a:schemeClr val="bg1"/>
                    </a:solidFill>
                    <a:latin typeface="Impact" panose="020B0806030902050204"/>
                    <a:ea typeface="微软雅黑" panose="020B0503020204020204" charset="-122"/>
                    <a:cs typeface="Calibri" panose="020F0502020204030204"/>
                  </a:rPr>
                  <a:t>项目概述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8114973" y="3664545"/>
                <a:ext cx="1944570" cy="377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PROJECT OVERVIEW</a:t>
                </a: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8404088" y="1916260"/>
                <a:ext cx="132742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6600" b="1" i="0" u="none" strike="noStrike" kern="1200" cap="none" spc="30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mpact" panose="020B0806030902050204"/>
                    <a:ea typeface="微软雅黑" panose="020B0503020204020204" charset="-122"/>
                    <a:cs typeface="Calibri" panose="020F0502020204030204"/>
                  </a:rPr>
                  <a:t>01</a:t>
                </a:r>
                <a:endParaRPr kumimoji="0" lang="en-US" sz="6600" b="0" i="0" u="none" strike="noStrike" kern="1200" cap="none" spc="30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3680" y="703215"/>
            <a:ext cx="10422890" cy="5819367"/>
            <a:chOff x="1408191" y="1142840"/>
            <a:chExt cx="10168060" cy="5595189"/>
          </a:xfrm>
        </p:grpSpPr>
        <p:sp>
          <p:nvSpPr>
            <p:cNvPr id="65" name="Line 24"/>
            <p:cNvSpPr>
              <a:spLocks noChangeShapeType="1"/>
            </p:cNvSpPr>
            <p:nvPr/>
          </p:nvSpPr>
          <p:spPr bwMode="auto">
            <a:xfrm rot="10800000" flipH="1">
              <a:off x="1408191" y="5249479"/>
              <a:ext cx="4998028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ctr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45" name="Rectangle 9"/>
            <p:cNvSpPr/>
            <p:nvPr/>
          </p:nvSpPr>
          <p:spPr bwMode="auto">
            <a:xfrm>
              <a:off x="6910366" y="1142840"/>
              <a:ext cx="1532581" cy="555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ctr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Gill Sans" charset="0"/>
                </a:rPr>
                <a:t>背景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46" name="Rectangle 10"/>
            <p:cNvSpPr/>
            <p:nvPr/>
          </p:nvSpPr>
          <p:spPr bwMode="auto">
            <a:xfrm>
              <a:off x="7048892" y="1239431"/>
              <a:ext cx="3978287" cy="361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l" defTabSz="12192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62" name="Oval 8"/>
            <p:cNvSpPr/>
            <p:nvPr/>
          </p:nvSpPr>
          <p:spPr bwMode="auto">
            <a:xfrm>
              <a:off x="6937199" y="1996167"/>
              <a:ext cx="119975" cy="1199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ctr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63" name="Text Placeholder 3"/>
            <p:cNvSpPr txBox="1"/>
            <p:nvPr/>
          </p:nvSpPr>
          <p:spPr>
            <a:xfrm>
              <a:off x="7174881" y="1851064"/>
              <a:ext cx="4341899" cy="204363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609600" hangingPunct="0">
                <a:lnSpc>
                  <a:spcPct val="130000"/>
                </a:lnSpc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zh-CN" altLang="en-US" kern="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Helvetica"/>
                </a:rPr>
                <a:t>随着城市化进程的加速和高楼大厦的不断涌现，玻璃幕墙作为现代建筑的标志性元素，成为城市天际线的一部分。然而，玻璃幕墙存在内爆风险，即在特定条件下，由于压力、温度或其他因素的影响，玻璃面板可能会发生破裂或爆炸，带来严重的安全隐患。</a:t>
              </a:r>
            </a:p>
          </p:txBody>
        </p:sp>
        <p:sp>
          <p:nvSpPr>
            <p:cNvPr id="56" name="Oval 8"/>
            <p:cNvSpPr/>
            <p:nvPr/>
          </p:nvSpPr>
          <p:spPr bwMode="auto">
            <a:xfrm>
              <a:off x="6937199" y="4495355"/>
              <a:ext cx="119975" cy="1199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0" tIns="0" rIns="0" bIns="0"/>
            <a:lstStyle/>
            <a:p>
              <a:pPr marL="0" marR="0" lvl="0" indent="0" algn="ctr" defTabSz="1219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57" name="Text Placeholder 3"/>
            <p:cNvSpPr txBox="1"/>
            <p:nvPr/>
          </p:nvSpPr>
          <p:spPr>
            <a:xfrm>
              <a:off x="7182316" y="4348165"/>
              <a:ext cx="4393935" cy="238986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609600" hangingPunct="0">
                <a:lnSpc>
                  <a:spcPct val="130000"/>
                </a:lnSpc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r>
                <a:rPr lang="zh-CN" altLang="en-US" kern="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Helvetica"/>
                </a:rPr>
                <a:t>内爆事件可能对周围环境和人员造成重大危害，从人身伤害到财产损失都可能发生。这种风险要求对玻璃幕墙的持续监测和预防措施，以确保建筑物的安全性和稳定性。传统的检测方法往往依赖于人工巡检，费时费力且不够及时，因此需要一种更高效、准确的解决方案来应对这一挑战。</a:t>
              </a:r>
              <a:endParaRPr lang="zh-CN" altLang="en-US" sz="2000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Helvetica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802339" y="195842"/>
            <a:ext cx="1976122" cy="507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lang="en-US" altLang="zh-CN" sz="2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PROJECT OVERVIEW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73945" y="4369345"/>
            <a:ext cx="57353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Helvetica"/>
                <a:sym typeface="+mn-ea"/>
              </a:rPr>
              <a:t>四平路衷和楼幕墙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7EF77-13B7-9E38-7D3B-6AF514424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4" y="749102"/>
            <a:ext cx="4721157" cy="3540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70DA14A-8413-9E8F-8BCD-17FA1668C189}"/>
              </a:ext>
            </a:extLst>
          </p:cNvPr>
          <p:cNvSpPr txBox="1"/>
          <p:nvPr/>
        </p:nvSpPr>
        <p:spPr>
          <a:xfrm>
            <a:off x="6780178" y="1629885"/>
            <a:ext cx="3287949" cy="3185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上述的玻璃幕墙问题，我们设计一个智能玻璃幕墙安全检测系统，结合先进的技术手段，通过图像识别和算法分析，实现对玻璃幕墙内爆现象的自动化监测和识别。这不仅提高了检测的及时性和准确性，也为建筑安全管理带来了新的可能性，更好地保障了人们在现代城市环境中的生活和工作安全。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45EEC36-2939-9215-B3D8-475A50CEADB9}"/>
              </a:ext>
            </a:extLst>
          </p:cNvPr>
          <p:cNvSpPr/>
          <p:nvPr/>
        </p:nvSpPr>
        <p:spPr bwMode="auto">
          <a:xfrm>
            <a:off x="6603749" y="817123"/>
            <a:ext cx="1570990" cy="463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项目目标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33424D-4AAF-D467-0417-E2FBCE4C7D4F}"/>
              </a:ext>
            </a:extLst>
          </p:cNvPr>
          <p:cNvSpPr/>
          <p:nvPr/>
        </p:nvSpPr>
        <p:spPr bwMode="auto">
          <a:xfrm>
            <a:off x="6657196" y="1734651"/>
            <a:ext cx="122982" cy="124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B899D9-3C4D-6D87-1498-824E5C03D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59" y="817123"/>
            <a:ext cx="2841121" cy="3788161"/>
          </a:xfrm>
          <a:prstGeom prst="rect">
            <a:avLst/>
          </a:prstGeom>
        </p:spPr>
      </p:pic>
      <p:sp>
        <p:nvSpPr>
          <p:cNvPr id="14" name="Line 24">
            <a:extLst>
              <a:ext uri="{FF2B5EF4-FFF2-40B4-BE49-F238E27FC236}">
                <a16:creationId xmlns:a16="http://schemas.microsoft.com/office/drawing/2014/main" id="{B27C3D12-55C9-9191-4086-60251961068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28659" y="5458710"/>
            <a:ext cx="5123288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ctr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B8AAC0-ED8B-5A69-785C-430437A22232}"/>
              </a:ext>
            </a:extLst>
          </p:cNvPr>
          <p:cNvSpPr txBox="1"/>
          <p:nvPr/>
        </p:nvSpPr>
        <p:spPr>
          <a:xfrm>
            <a:off x="1154820" y="4815191"/>
            <a:ext cx="57353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Helvetica"/>
                <a:sym typeface="+mn-ea"/>
              </a:rPr>
              <a:t>玻璃幕墙玻璃内爆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DB73F6-E495-FAAB-1779-7103E66FFA97}"/>
              </a:ext>
            </a:extLst>
          </p:cNvPr>
          <p:cNvSpPr/>
          <p:nvPr/>
        </p:nvSpPr>
        <p:spPr>
          <a:xfrm>
            <a:off x="802339" y="195842"/>
            <a:ext cx="1976122" cy="507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lang="en-US" altLang="zh-CN" sz="2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1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PROJECT 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4150124" y="1492095"/>
            <a:ext cx="3891752" cy="5365905"/>
            <a:chOff x="6736642" y="1492095"/>
            <a:chExt cx="3891752" cy="5365905"/>
          </a:xfrm>
        </p:grpSpPr>
        <p:sp>
          <p:nvSpPr>
            <p:cNvPr id="102" name="KOPPT"/>
            <p:cNvSpPr/>
            <p:nvPr/>
          </p:nvSpPr>
          <p:spPr>
            <a:xfrm>
              <a:off x="6910306" y="1492095"/>
              <a:ext cx="3718088" cy="3718088"/>
            </a:xfrm>
            <a:prstGeom prst="diamond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3" name="KOPPT"/>
            <p:cNvSpPr/>
            <p:nvPr/>
          </p:nvSpPr>
          <p:spPr>
            <a:xfrm>
              <a:off x="7397310" y="4689823"/>
              <a:ext cx="1358948" cy="1358948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4" name="KOPPT"/>
            <p:cNvCxnSpPr/>
            <p:nvPr/>
          </p:nvCxnSpPr>
          <p:spPr>
            <a:xfrm>
              <a:off x="8076784" y="6035605"/>
              <a:ext cx="0" cy="822395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Diamond 13"/>
            <p:cNvSpPr/>
            <p:nvPr/>
          </p:nvSpPr>
          <p:spPr>
            <a:xfrm>
              <a:off x="6736642" y="4646631"/>
              <a:ext cx="1340142" cy="1340142"/>
            </a:xfrm>
            <a:prstGeom prst="diamond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7651094" y="2067983"/>
              <a:ext cx="2236510" cy="2125696"/>
              <a:chOff x="7949543" y="1916260"/>
              <a:chExt cx="2236510" cy="2125696"/>
            </a:xfrm>
          </p:grpSpPr>
          <p:sp>
            <p:nvSpPr>
              <p:cNvPr id="107" name="文本框 106"/>
              <p:cNvSpPr txBox="1"/>
              <p:nvPr/>
            </p:nvSpPr>
            <p:spPr>
              <a:xfrm>
                <a:off x="7949543" y="2967617"/>
                <a:ext cx="22365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mpact" panose="020B0806030902050204"/>
                    <a:ea typeface="微软雅黑" panose="020B0503020204020204" charset="-122"/>
                    <a:cs typeface="Calibri" panose="020F0502020204030204"/>
                  </a:rPr>
                  <a:t>需求分析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8116416" y="3664545"/>
                <a:ext cx="1902764" cy="377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DEMAND ANALYSIS</a:t>
                </a: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8404088" y="1916260"/>
                <a:ext cx="132742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6600" b="1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mpact" panose="020B0806030902050204"/>
                    <a:ea typeface="微软雅黑" panose="020B0503020204020204" charset="-122"/>
                    <a:cs typeface="Calibri" panose="020F0502020204030204"/>
                  </a:rPr>
                  <a:t>02</a:t>
                </a:r>
                <a:endParaRPr kumimoji="0" lang="en-US" sz="66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/>
                  <a:ea typeface="微软雅黑" panose="020B0503020204020204" charset="-122"/>
                  <a:cs typeface="Calibri" panose="020F050202020403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27525" y="2206625"/>
            <a:ext cx="1579880" cy="1752600"/>
            <a:chOff x="4327526" y="1588713"/>
            <a:chExt cx="1768475" cy="2042622"/>
          </a:xfrm>
        </p:grpSpPr>
        <p:sp>
          <p:nvSpPr>
            <p:cNvPr id="7" name="îṡliḓe"/>
            <p:cNvSpPr/>
            <p:nvPr/>
          </p:nvSpPr>
          <p:spPr bwMode="auto">
            <a:xfrm>
              <a:off x="4327526" y="1588713"/>
              <a:ext cx="1768475" cy="2042622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8" name="is1íḋé"/>
            <p:cNvSpPr/>
            <p:nvPr/>
          </p:nvSpPr>
          <p:spPr>
            <a:xfrm>
              <a:off x="4344988" y="2309061"/>
              <a:ext cx="1733550" cy="60192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+mj-ea"/>
                  <a:ea typeface="+mj-ea"/>
                </a:rPr>
                <a:t>需求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6000" y="2206625"/>
            <a:ext cx="1579880" cy="1752600"/>
            <a:chOff x="6096001" y="1588713"/>
            <a:chExt cx="1768475" cy="2042622"/>
          </a:xfrm>
        </p:grpSpPr>
        <p:sp>
          <p:nvSpPr>
            <p:cNvPr id="5" name="îṥ1íḍe"/>
            <p:cNvSpPr/>
            <p:nvPr/>
          </p:nvSpPr>
          <p:spPr bwMode="auto">
            <a:xfrm>
              <a:off x="6096001" y="1588713"/>
              <a:ext cx="1768475" cy="2042622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blipFill>
              <a:blip r:embed="rId3"/>
              <a:stretch>
                <a:fillRect/>
              </a:stretch>
            </a:blipFill>
            <a:ln w="28575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9" name="išlíďé"/>
            <p:cNvSpPr/>
            <p:nvPr/>
          </p:nvSpPr>
          <p:spPr>
            <a:xfrm>
              <a:off x="6113463" y="2309061"/>
              <a:ext cx="1733550" cy="601927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+mj-ea"/>
                  <a:ea typeface="+mj-ea"/>
                </a:rPr>
                <a:t>使用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96000" y="4250690"/>
            <a:ext cx="1579880" cy="1752600"/>
            <a:chOff x="6096001" y="3633065"/>
            <a:chExt cx="1768475" cy="2042622"/>
          </a:xfrm>
        </p:grpSpPr>
        <p:sp>
          <p:nvSpPr>
            <p:cNvPr id="4" name="îsḷídé"/>
            <p:cNvSpPr/>
            <p:nvPr/>
          </p:nvSpPr>
          <p:spPr bwMode="auto">
            <a:xfrm>
              <a:off x="6096001" y="3633065"/>
              <a:ext cx="1768475" cy="2042622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blipFill>
              <a:blip r:embed="rId4"/>
              <a:stretch>
                <a:fillRect/>
              </a:stretch>
            </a:blipFill>
            <a:ln w="28575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0" name="íšḻíďe"/>
            <p:cNvSpPr/>
            <p:nvPr/>
          </p:nvSpPr>
          <p:spPr>
            <a:xfrm>
              <a:off x="6113463" y="4353413"/>
              <a:ext cx="1733550" cy="601927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+mj-ea"/>
                  <a:ea typeface="+mj-ea"/>
                </a:rPr>
                <a:t>政策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27525" y="4250690"/>
            <a:ext cx="1579880" cy="1752600"/>
            <a:chOff x="4327526" y="3633065"/>
            <a:chExt cx="1768475" cy="2042622"/>
          </a:xfrm>
        </p:grpSpPr>
        <p:sp>
          <p:nvSpPr>
            <p:cNvPr id="6" name="i$lîḍe"/>
            <p:cNvSpPr/>
            <p:nvPr/>
          </p:nvSpPr>
          <p:spPr bwMode="auto">
            <a:xfrm>
              <a:off x="4327526" y="3633065"/>
              <a:ext cx="1768475" cy="2042622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blipFill>
              <a:blip r:embed="rId5"/>
              <a:stretch>
                <a:fillRect/>
              </a:stretch>
            </a:blipFill>
            <a:ln w="28575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1" name="îsļíḍe"/>
            <p:cNvSpPr/>
            <p:nvPr/>
          </p:nvSpPr>
          <p:spPr>
            <a:xfrm>
              <a:off x="4344988" y="4353413"/>
              <a:ext cx="1733550" cy="601927"/>
            </a:xfrm>
            <a:prstGeom prst="rect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+mj-ea"/>
                  <a:ea typeface="+mj-ea"/>
                </a:rPr>
                <a:t>成本</a:t>
              </a:r>
              <a:endParaRPr lang="en-US" altLang="zh-CN" sz="1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îṧḷïḋê"/>
          <p:cNvSpPr/>
          <p:nvPr/>
        </p:nvSpPr>
        <p:spPr>
          <a:xfrm>
            <a:off x="876300" y="2926715"/>
            <a:ext cx="3058160" cy="592455"/>
          </a:xfrm>
          <a:prstGeom prst="rect">
            <a:avLst/>
          </a:prstGeom>
          <a:noFill/>
          <a:ln w="31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r">
              <a:buClrTx/>
              <a:buSzTx/>
              <a:buFontTx/>
            </a:pPr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快递业务量持续增长，</a:t>
            </a:r>
          </a:p>
          <a:p>
            <a:pPr algn="r">
              <a:buClrTx/>
              <a:buSzTx/>
              <a:buFontTx/>
            </a:pPr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发展前景广阔</a:t>
            </a:r>
          </a:p>
        </p:txBody>
      </p:sp>
      <p:grpSp>
        <p:nvGrpSpPr>
          <p:cNvPr id="17" name="ïṡľïḋè"/>
          <p:cNvGrpSpPr/>
          <p:nvPr/>
        </p:nvGrpSpPr>
        <p:grpSpPr>
          <a:xfrm>
            <a:off x="800100" y="4925693"/>
            <a:ext cx="3077210" cy="892177"/>
            <a:chOff x="5264047" y="4464126"/>
            <a:chExt cx="2617775" cy="1040029"/>
          </a:xfrm>
        </p:grpSpPr>
        <p:sp>
          <p:nvSpPr>
            <p:cNvPr id="26" name="ïslíḋè"/>
            <p:cNvSpPr/>
            <p:nvPr/>
          </p:nvSpPr>
          <p:spPr bwMode="auto">
            <a:xfrm>
              <a:off x="5264047" y="4525568"/>
              <a:ext cx="2601569" cy="9785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endParaRPr lang="zh-CN" altLang="en-US" sz="1200" dirty="0">
                <a:latin typeface="+mj-ea"/>
                <a:ea typeface="+mj-ea"/>
              </a:endParaRPr>
            </a:p>
            <a:p>
              <a:pPr algn="r">
                <a:lnSpc>
                  <a:spcPct val="150000"/>
                </a:lnSpc>
              </a:pPr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27" name="iṣḷïďé"/>
            <p:cNvSpPr/>
            <p:nvPr/>
          </p:nvSpPr>
          <p:spPr>
            <a:xfrm>
              <a:off x="5280253" y="4464126"/>
              <a:ext cx="2601569" cy="723207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r"/>
              <a:r>
                <a:rPr lang="zh-CN" altLang="en-US" sz="2400" b="1" dirty="0">
                  <a:solidFill>
                    <a:schemeClr val="tx1"/>
                  </a:solidFill>
                  <a:latin typeface="+mj-ea"/>
                  <a:ea typeface="+mj-ea"/>
                </a:rPr>
                <a:t>外卖员供给不足，</a:t>
              </a:r>
            </a:p>
            <a:p>
              <a:pPr algn="r"/>
              <a:r>
                <a:rPr lang="zh-CN" altLang="en-US" sz="2400" b="1" dirty="0">
                  <a:solidFill>
                    <a:schemeClr val="tx1"/>
                  </a:solidFill>
                  <a:latin typeface="+mj-ea"/>
                  <a:ea typeface="+mj-ea"/>
                </a:rPr>
                <a:t>降本增效是方向</a:t>
              </a: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800100" y="4250055"/>
            <a:ext cx="29546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ïŝlïďe"/>
          <p:cNvGrpSpPr/>
          <p:nvPr/>
        </p:nvGrpSpPr>
        <p:grpSpPr>
          <a:xfrm>
            <a:off x="7975599" y="2933700"/>
            <a:ext cx="3567431" cy="839470"/>
            <a:chOff x="5161963" y="4525568"/>
            <a:chExt cx="3034789" cy="978587"/>
          </a:xfrm>
        </p:grpSpPr>
        <p:sp>
          <p:nvSpPr>
            <p:cNvPr id="24" name="ïSḷïḑê"/>
            <p:cNvSpPr/>
            <p:nvPr/>
          </p:nvSpPr>
          <p:spPr bwMode="auto">
            <a:xfrm>
              <a:off x="5264047" y="4525568"/>
              <a:ext cx="2601569" cy="9785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1200" dirty="0">
                <a:latin typeface="+mj-ea"/>
                <a:ea typeface="+mj-ea"/>
              </a:endParaRPr>
            </a:p>
          </p:txBody>
        </p:sp>
        <p:sp>
          <p:nvSpPr>
            <p:cNvPr id="25" name="ïśḻiḓè"/>
            <p:cNvSpPr/>
            <p:nvPr/>
          </p:nvSpPr>
          <p:spPr>
            <a:xfrm>
              <a:off x="5161963" y="4845343"/>
              <a:ext cx="3034789" cy="390843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/>
                  </a:solidFill>
                  <a:latin typeface="+mj-ea"/>
                  <a:ea typeface="+mj-ea"/>
                </a:rPr>
                <a:t>智能快递柜行业渐趋成熟，</a:t>
              </a:r>
            </a:p>
            <a:p>
              <a:r>
                <a:rPr lang="zh-CN" altLang="en-US" sz="2400" b="1" dirty="0">
                  <a:solidFill>
                    <a:schemeClr val="tx1"/>
                  </a:solidFill>
                  <a:latin typeface="+mj-ea"/>
                  <a:ea typeface="+mj-ea"/>
                </a:rPr>
                <a:t>入柜率攀升</a:t>
              </a:r>
            </a:p>
          </p:txBody>
        </p:sp>
      </p:grpSp>
      <p:grpSp>
        <p:nvGrpSpPr>
          <p:cNvPr id="20" name="iṧľïde"/>
          <p:cNvGrpSpPr/>
          <p:nvPr/>
        </p:nvGrpSpPr>
        <p:grpSpPr>
          <a:xfrm>
            <a:off x="8042275" y="5272405"/>
            <a:ext cx="3162935" cy="984885"/>
            <a:chOff x="5174772" y="4356053"/>
            <a:chExt cx="2690844" cy="1148102"/>
          </a:xfrm>
        </p:grpSpPr>
        <p:sp>
          <p:nvSpPr>
            <p:cNvPr id="22" name="ísḻïdè"/>
            <p:cNvSpPr/>
            <p:nvPr/>
          </p:nvSpPr>
          <p:spPr bwMode="auto">
            <a:xfrm>
              <a:off x="5264047" y="4525568"/>
              <a:ext cx="2601569" cy="9785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1200" dirty="0">
                <a:latin typeface="+mj-ea"/>
                <a:ea typeface="+mj-ea"/>
              </a:endParaRPr>
            </a:p>
          </p:txBody>
        </p:sp>
        <p:sp>
          <p:nvSpPr>
            <p:cNvPr id="23" name="íŝ1íḑè"/>
            <p:cNvSpPr/>
            <p:nvPr/>
          </p:nvSpPr>
          <p:spPr>
            <a:xfrm>
              <a:off x="5174772" y="4356053"/>
              <a:ext cx="2601569" cy="390495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b="1" dirty="0">
                  <a:solidFill>
                    <a:schemeClr val="tx1"/>
                  </a:solidFill>
                  <a:latin typeface="+mj-ea"/>
                  <a:ea typeface="+mj-ea"/>
                </a:rPr>
                <a:t>迎来政策利好，</a:t>
              </a:r>
            </a:p>
            <a:p>
              <a:r>
                <a:rPr lang="zh-CN" altLang="en-US" sz="2400" b="1" dirty="0">
                  <a:solidFill>
                    <a:schemeClr val="tx1"/>
                  </a:solidFill>
                  <a:latin typeface="+mj-ea"/>
                  <a:ea typeface="+mj-ea"/>
                </a:rPr>
                <a:t>市场前途明朗</a:t>
              </a: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8217333" y="4250055"/>
            <a:ext cx="29546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76300" y="228281"/>
            <a:ext cx="1976122" cy="507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None/>
            </a:pPr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功能性需求</a:t>
            </a:r>
            <a:r>
              <a:rPr lang="en-US" altLang="zh-CN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sz="2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6375" y="1157605"/>
            <a:ext cx="8856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外卖柜作为创新行业，目前并没有成型市场可供借鉴。因此对相同类型的快递柜行业背景展开分析，亦有所裨益。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8B9EAF"/>
              </a:clrFrom>
              <a:clrTo>
                <a:srgbClr val="8B9EA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18" b="100000" l="0" r="100000">
                        <a14:foregroundMark x1="21725" y1="57055" x2="27725" y2="56836"/>
                        <a14:foregroundMark x1="25550" y1="59818" x2="25550" y2="59818"/>
                        <a14:foregroundMark x1="38275" y1="68327" x2="38275" y2="68327"/>
                        <a14:foregroundMark x1="36000" y1="67236" x2="41475" y2="68509"/>
                        <a14:foregroundMark x1="40450" y1="68327" x2="41975" y2="71673"/>
                        <a14:foregroundMark x1="54975" y1="73891" x2="54200" y2="71127"/>
                        <a14:foregroundMark x1="52425" y1="70545" x2="48725" y2="69818"/>
                        <a14:foregroundMark x1="61850" y1="71855" x2="73300" y2="79091"/>
                        <a14:foregroundMark x1="75725" y1="78873" x2="75725" y2="78873"/>
                        <a14:foregroundMark x1="75725" y1="78873" x2="74825" y2="77055"/>
                        <a14:foregroundMark x1="91875" y1="78145" x2="87050" y2="78327"/>
                        <a14:foregroundMark x1="98900" y1="79818" x2="96975" y2="82400"/>
                        <a14:foregroundMark x1="99400" y1="72945" x2="99400" y2="72945"/>
                        <a14:foregroundMark x1="34475" y1="63891" x2="34475" y2="63891"/>
                        <a14:foregroundMark x1="28875" y1="60182" x2="28875" y2="60182"/>
                        <a14:foregroundMark x1="23275" y1="53345" x2="23275" y2="53345"/>
                        <a14:foregroundMark x1="65275" y1="72036" x2="65275" y2="72036"/>
                        <a14:foregroundMark x1="68075" y1="74255" x2="68075" y2="74255"/>
                        <a14:foregroundMark x1="68075" y1="74255" x2="69225" y2="75564"/>
                        <a14:foregroundMark x1="95450" y1="99273" x2="77500" y2="9927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39" t="48762" r="17732" b="13212"/>
          <a:stretch>
            <a:fillRect/>
          </a:stretch>
        </p:blipFill>
        <p:spPr>
          <a:xfrm flipH="1">
            <a:off x="0" y="2398534"/>
            <a:ext cx="12192000" cy="45240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14018" y="3682893"/>
            <a:ext cx="288000" cy="2079279"/>
            <a:chOff x="990599" y="3851621"/>
            <a:chExt cx="288000" cy="207927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34599" y="4139621"/>
              <a:ext cx="0" cy="156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菱形 10"/>
            <p:cNvSpPr/>
            <p:nvPr/>
          </p:nvSpPr>
          <p:spPr>
            <a:xfrm>
              <a:off x="990599" y="3851621"/>
              <a:ext cx="288000" cy="2880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990599" y="5642900"/>
              <a:ext cx="288000" cy="28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60123" y="2083560"/>
            <a:ext cx="288290" cy="2721084"/>
            <a:chOff x="990599" y="3851621"/>
            <a:chExt cx="288000" cy="2092375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134599" y="4139621"/>
              <a:ext cx="0" cy="156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菱形 22"/>
            <p:cNvSpPr/>
            <p:nvPr/>
          </p:nvSpPr>
          <p:spPr>
            <a:xfrm>
              <a:off x="990599" y="3851621"/>
              <a:ext cx="288000" cy="2880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990599" y="5715470"/>
              <a:ext cx="288000" cy="2285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445635" y="2821940"/>
            <a:ext cx="288290" cy="2273300"/>
            <a:chOff x="990599" y="3941543"/>
            <a:chExt cx="210695" cy="1930278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95947" y="4139621"/>
              <a:ext cx="0" cy="156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菱形 26"/>
            <p:cNvSpPr/>
            <p:nvPr/>
          </p:nvSpPr>
          <p:spPr>
            <a:xfrm>
              <a:off x="990599" y="3941543"/>
              <a:ext cx="210695" cy="228921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990599" y="5642900"/>
              <a:ext cx="210695" cy="2289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621280" y="2566035"/>
            <a:ext cx="288290" cy="2827655"/>
            <a:chOff x="996047" y="3906355"/>
            <a:chExt cx="212963" cy="1941624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102528" y="3906355"/>
              <a:ext cx="0" cy="1795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菱形 30"/>
            <p:cNvSpPr/>
            <p:nvPr/>
          </p:nvSpPr>
          <p:spPr>
            <a:xfrm>
              <a:off x="996047" y="3906355"/>
              <a:ext cx="212963" cy="20507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996047" y="5642900"/>
              <a:ext cx="212963" cy="2050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226369" y="1380564"/>
            <a:ext cx="386831" cy="3006925"/>
            <a:chOff x="1048971" y="3840673"/>
            <a:chExt cx="170575" cy="20881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134259" y="3980036"/>
              <a:ext cx="0" cy="1721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菱形 34"/>
            <p:cNvSpPr/>
            <p:nvPr/>
          </p:nvSpPr>
          <p:spPr>
            <a:xfrm>
              <a:off x="1048971" y="3840673"/>
              <a:ext cx="170575" cy="278727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64998" y="5710655"/>
              <a:ext cx="134744" cy="218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1" name="koppt-文本框"/>
          <p:cNvSpPr/>
          <p:nvPr/>
        </p:nvSpPr>
        <p:spPr>
          <a:xfrm>
            <a:off x="951714" y="3682893"/>
            <a:ext cx="1713306" cy="227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支持单个图像和批量图像上传。针对不同分辨率、尺寸、角度和光照条件下的图像，提供相应处理或建议。图像上传前可预览或验证，以确保图像质量符合系统要求。</a:t>
            </a:r>
          </a:p>
        </p:txBody>
      </p:sp>
      <p:sp>
        <p:nvSpPr>
          <p:cNvPr id="62" name="koppt-文本框"/>
          <p:cNvSpPr/>
          <p:nvPr/>
        </p:nvSpPr>
        <p:spPr>
          <a:xfrm>
            <a:off x="2821305" y="2788285"/>
            <a:ext cx="155321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确保图像传输的安全性和完整性，可能采用加密传输方式。提供图像上传进度指示或反馈，让用户了解上传状态。</a:t>
            </a:r>
          </a:p>
        </p:txBody>
      </p:sp>
      <p:sp>
        <p:nvSpPr>
          <p:cNvPr id="63" name="koppt-文本框"/>
          <p:cNvSpPr/>
          <p:nvPr/>
        </p:nvSpPr>
        <p:spPr>
          <a:xfrm>
            <a:off x="4690745" y="3042285"/>
            <a:ext cx="1485265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设计用户友好的界面，包括易于理解的指导说明或提示信息。支持跨平台和不同设备的访问性能。</a:t>
            </a:r>
          </a:p>
        </p:txBody>
      </p:sp>
      <p:sp>
        <p:nvSpPr>
          <p:cNvPr id="64" name="koppt-文本框"/>
          <p:cNvSpPr/>
          <p:nvPr/>
        </p:nvSpPr>
        <p:spPr>
          <a:xfrm>
            <a:off x="6268143" y="2498767"/>
            <a:ext cx="2187575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确保后端能够有效地接收来自前端的图像数据，并进行适当的格式验证和解析。进行预处理，如去噪、调整对比度、尺寸标准化等，以提高算法的准确性。</a:t>
            </a:r>
          </a:p>
        </p:txBody>
      </p:sp>
      <p:sp>
        <p:nvSpPr>
          <p:cNvPr id="65" name="koppt-文本框"/>
          <p:cNvSpPr/>
          <p:nvPr/>
        </p:nvSpPr>
        <p:spPr>
          <a:xfrm>
            <a:off x="8532357" y="1300524"/>
            <a:ext cx="1449903" cy="2829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实现高效且准确的算法，可能包括机器学习、图像处理技术等。算法需针对不同建筑玻璃幕墙类型和条件进行调优和测试。考虑到算法的实时性和性能，确保在合理时间内完成检测。</a:t>
            </a:r>
          </a:p>
        </p:txBody>
      </p:sp>
      <p:sp>
        <p:nvSpPr>
          <p:cNvPr id="66" name="矩形 65"/>
          <p:cNvSpPr/>
          <p:nvPr/>
        </p:nvSpPr>
        <p:spPr>
          <a:xfrm>
            <a:off x="163831" y="3228689"/>
            <a:ext cx="1274445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图像输入</a:t>
            </a:r>
          </a:p>
        </p:txBody>
      </p:sp>
      <p:sp>
        <p:nvSpPr>
          <p:cNvPr id="67" name="矩形 66"/>
          <p:cNvSpPr/>
          <p:nvPr/>
        </p:nvSpPr>
        <p:spPr>
          <a:xfrm>
            <a:off x="1971996" y="2032000"/>
            <a:ext cx="1462401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图像数据传到服务端</a:t>
            </a:r>
          </a:p>
        </p:txBody>
      </p:sp>
      <p:sp>
        <p:nvSpPr>
          <p:cNvPr id="68" name="矩形 67"/>
          <p:cNvSpPr/>
          <p:nvPr/>
        </p:nvSpPr>
        <p:spPr>
          <a:xfrm>
            <a:off x="3959225" y="2379345"/>
            <a:ext cx="1223645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交互方式</a:t>
            </a:r>
          </a:p>
        </p:txBody>
      </p:sp>
      <p:sp>
        <p:nvSpPr>
          <p:cNvPr id="69" name="矩形 68"/>
          <p:cNvSpPr/>
          <p:nvPr/>
        </p:nvSpPr>
        <p:spPr>
          <a:xfrm>
            <a:off x="5536883" y="1515084"/>
            <a:ext cx="1334770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图像数据接收和处理</a:t>
            </a:r>
          </a:p>
        </p:txBody>
      </p:sp>
      <p:sp>
        <p:nvSpPr>
          <p:cNvPr id="70" name="矩形 69"/>
          <p:cNvSpPr/>
          <p:nvPr/>
        </p:nvSpPr>
        <p:spPr>
          <a:xfrm>
            <a:off x="7560408" y="835590"/>
            <a:ext cx="1706245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内爆现象检测算法</a:t>
            </a:r>
          </a:p>
        </p:txBody>
      </p:sp>
      <p:sp>
        <p:nvSpPr>
          <p:cNvPr id="10" name="koppt-文本框"/>
          <p:cNvSpPr/>
          <p:nvPr/>
        </p:nvSpPr>
        <p:spPr>
          <a:xfrm>
            <a:off x="10205720" y="679450"/>
            <a:ext cx="1793875" cy="2829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将检测结果与图像相关联，并提供详细的说明或标注，以便用户理解和进一步处理。对检测结果进行可视化呈现，例如突出显示内爆区域或提供标记。如有必要，提供针对内爆现象的建议、解决方案或专业意见。</a:t>
            </a:r>
          </a:p>
        </p:txBody>
      </p:sp>
      <p:sp>
        <p:nvSpPr>
          <p:cNvPr id="12" name="矩形 11"/>
          <p:cNvSpPr/>
          <p:nvPr/>
        </p:nvSpPr>
        <p:spPr>
          <a:xfrm>
            <a:off x="8869045" y="224155"/>
            <a:ext cx="2071370" cy="422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检测结果反馈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918700" y="647065"/>
            <a:ext cx="288290" cy="3122930"/>
            <a:chOff x="996047" y="3906355"/>
            <a:chExt cx="212963" cy="194162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102528" y="3906355"/>
              <a:ext cx="0" cy="1795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菱形 14"/>
            <p:cNvSpPr/>
            <p:nvPr/>
          </p:nvSpPr>
          <p:spPr>
            <a:xfrm>
              <a:off x="996047" y="3906355"/>
              <a:ext cx="212963" cy="20507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996047" y="5642900"/>
              <a:ext cx="212963" cy="2050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8641718-792F-8702-AED4-73158760A75C}"/>
              </a:ext>
            </a:extLst>
          </p:cNvPr>
          <p:cNvSpPr/>
          <p:nvPr/>
        </p:nvSpPr>
        <p:spPr>
          <a:xfrm>
            <a:off x="875663" y="237096"/>
            <a:ext cx="1976122" cy="507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None/>
            </a:pPr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功能性需求</a:t>
            </a:r>
            <a:r>
              <a:rPr lang="en-US" altLang="zh-CN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sz="2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2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7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10" grpId="0"/>
      <p:bldP spid="12" grpId="0" bldLvl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51694" y="2973458"/>
            <a:ext cx="4642485" cy="1380490"/>
            <a:chOff x="2308651" y="3152641"/>
            <a:chExt cx="2640526" cy="1380490"/>
          </a:xfrm>
        </p:grpSpPr>
        <p:sp>
          <p:nvSpPr>
            <p:cNvPr id="3" name="koppt-矩形"/>
            <p:cNvSpPr/>
            <p:nvPr/>
          </p:nvSpPr>
          <p:spPr>
            <a:xfrm>
              <a:off x="2308651" y="3152641"/>
              <a:ext cx="2640526" cy="13804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                         </a:t>
              </a:r>
            </a:p>
            <a:p>
              <a:pPr algn="ctr"/>
              <a:r>
                <a:rPr lang="en-US" altLang="zh-CN" dirty="0"/>
                <a:t>                                    </a:t>
              </a:r>
              <a:r>
                <a:rPr lang="zh-CN" altLang="en-US" dirty="0"/>
                <a:t>用户体验</a:t>
              </a:r>
            </a:p>
            <a:p>
              <a:pPr algn="ctr"/>
              <a:r>
                <a:rPr lang="zh-CN" altLang="en-US" dirty="0"/>
                <a:t> </a:t>
              </a:r>
              <a:r>
                <a:rPr lang="en-US" altLang="zh-CN" dirty="0"/>
                <a:t>                            </a:t>
              </a:r>
              <a:endParaRPr lang="zh-CN" altLang="en-US" dirty="0"/>
            </a:p>
          </p:txBody>
        </p:sp>
        <p:sp>
          <p:nvSpPr>
            <p:cNvPr id="4" name="01"/>
            <p:cNvSpPr/>
            <p:nvPr/>
          </p:nvSpPr>
          <p:spPr>
            <a:xfrm>
              <a:off x="4333803" y="3166149"/>
              <a:ext cx="56297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05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253342" y="2991597"/>
            <a:ext cx="3182444" cy="1380490"/>
            <a:chOff x="6257668" y="3138373"/>
            <a:chExt cx="2685929" cy="1380490"/>
          </a:xfrm>
        </p:grpSpPr>
        <p:sp>
          <p:nvSpPr>
            <p:cNvPr id="323" name="koppt-矩形"/>
            <p:cNvSpPr/>
            <p:nvPr/>
          </p:nvSpPr>
          <p:spPr>
            <a:xfrm>
              <a:off x="6257668" y="3138373"/>
              <a:ext cx="2685929" cy="13804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       </a:t>
              </a:r>
            </a:p>
            <a:p>
              <a:pPr algn="r"/>
              <a:r>
                <a:rPr lang="zh-CN" altLang="en-US" dirty="0"/>
                <a:t>可维护性</a:t>
              </a:r>
              <a:endParaRPr lang="en-US" altLang="zh-CN" dirty="0"/>
            </a:p>
            <a:p>
              <a:pPr algn="ctr"/>
              <a:r>
                <a:rPr lang="en-US" altLang="zh-CN" dirty="0"/>
                <a:t>                </a:t>
              </a:r>
              <a:endParaRPr lang="zh-CN" altLang="en-US" dirty="0"/>
            </a:p>
          </p:txBody>
        </p:sp>
        <p:sp>
          <p:nvSpPr>
            <p:cNvPr id="337" name="04"/>
            <p:cNvSpPr/>
            <p:nvPr/>
          </p:nvSpPr>
          <p:spPr>
            <a:xfrm>
              <a:off x="8276417" y="3185199"/>
              <a:ext cx="56297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04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4057" y="3004446"/>
            <a:ext cx="2475269" cy="1380490"/>
            <a:chOff x="5156228" y="3151222"/>
            <a:chExt cx="2195198" cy="1380490"/>
          </a:xfrm>
        </p:grpSpPr>
        <p:sp>
          <p:nvSpPr>
            <p:cNvPr id="324" name="koppt-矩形"/>
            <p:cNvSpPr/>
            <p:nvPr/>
          </p:nvSpPr>
          <p:spPr>
            <a:xfrm>
              <a:off x="5156228" y="3151222"/>
              <a:ext cx="2171961" cy="13804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      </a:t>
              </a:r>
            </a:p>
            <a:p>
              <a:pPr algn="r"/>
              <a:r>
                <a:rPr lang="zh-CN" altLang="en-US" dirty="0"/>
                <a:t>可扩展性</a:t>
              </a:r>
            </a:p>
            <a:p>
              <a:pPr algn="ctr"/>
              <a:r>
                <a:rPr lang="zh-CN" altLang="en-US" dirty="0"/>
                <a:t> </a:t>
              </a:r>
              <a:r>
                <a:rPr lang="en-US" altLang="zh-CN" dirty="0"/>
                <a:t>                </a:t>
              </a:r>
              <a:endParaRPr lang="zh-CN" altLang="en-US" dirty="0"/>
            </a:p>
          </p:txBody>
        </p:sp>
        <p:sp>
          <p:nvSpPr>
            <p:cNvPr id="338" name="03"/>
            <p:cNvSpPr/>
            <p:nvPr/>
          </p:nvSpPr>
          <p:spPr>
            <a:xfrm>
              <a:off x="6788451" y="3171005"/>
              <a:ext cx="56297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03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22601" y="2990400"/>
            <a:ext cx="2061845" cy="1380490"/>
            <a:chOff x="4167296" y="3152641"/>
            <a:chExt cx="2325936" cy="1380490"/>
          </a:xfrm>
        </p:grpSpPr>
        <p:sp>
          <p:nvSpPr>
            <p:cNvPr id="325" name="koppt-矩形"/>
            <p:cNvSpPr/>
            <p:nvPr/>
          </p:nvSpPr>
          <p:spPr>
            <a:xfrm>
              <a:off x="4167296" y="3152641"/>
              <a:ext cx="2325936" cy="138049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安全性</a:t>
              </a:r>
            </a:p>
          </p:txBody>
        </p:sp>
        <p:sp>
          <p:nvSpPr>
            <p:cNvPr id="336" name="02"/>
            <p:cNvSpPr/>
            <p:nvPr/>
          </p:nvSpPr>
          <p:spPr>
            <a:xfrm>
              <a:off x="5727471" y="3165976"/>
              <a:ext cx="66332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02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22245" y="2996900"/>
            <a:ext cx="2282190" cy="1380490"/>
            <a:chOff x="2308651" y="3152641"/>
            <a:chExt cx="2281665" cy="1380490"/>
          </a:xfrm>
        </p:grpSpPr>
        <p:sp>
          <p:nvSpPr>
            <p:cNvPr id="326" name="koppt-矩形"/>
            <p:cNvSpPr/>
            <p:nvPr/>
          </p:nvSpPr>
          <p:spPr>
            <a:xfrm>
              <a:off x="2308651" y="3152641"/>
              <a:ext cx="2281665" cy="13804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性能和可靠性</a:t>
              </a:r>
            </a:p>
          </p:txBody>
        </p:sp>
        <p:sp>
          <p:nvSpPr>
            <p:cNvPr id="335" name="01"/>
            <p:cNvSpPr/>
            <p:nvPr/>
          </p:nvSpPr>
          <p:spPr>
            <a:xfrm>
              <a:off x="3941383" y="3166149"/>
              <a:ext cx="562975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ea"/>
                  <a:ea typeface="+mj-ea"/>
                </a:rPr>
                <a:t>01</a:t>
              </a:r>
            </a:p>
          </p:txBody>
        </p:sp>
      </p:grpSp>
      <p:cxnSp>
        <p:nvCxnSpPr>
          <p:cNvPr id="3726" name="Straight Connector 40"/>
          <p:cNvCxnSpPr/>
          <p:nvPr/>
        </p:nvCxnSpPr>
        <p:spPr>
          <a:xfrm>
            <a:off x="881174" y="749797"/>
            <a:ext cx="3092021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344210" y="30422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E742F4-74B0-D020-DF4C-9A0F0580F601}"/>
              </a:ext>
            </a:extLst>
          </p:cNvPr>
          <p:cNvSpPr/>
          <p:nvPr/>
        </p:nvSpPr>
        <p:spPr>
          <a:xfrm>
            <a:off x="875663" y="237096"/>
            <a:ext cx="1976122" cy="507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None/>
            </a:pPr>
            <a:r>
              <a:rPr lang="zh-CN" altLang="en-US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非功能性需求</a:t>
            </a:r>
            <a:r>
              <a:rPr lang="en-US" altLang="zh-CN" sz="2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sz="23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63F3A4A-A32C-6899-F5F1-E3625263310F}"/>
              </a:ext>
            </a:extLst>
          </p:cNvPr>
          <p:cNvSpPr/>
          <p:nvPr/>
        </p:nvSpPr>
        <p:spPr>
          <a:xfrm>
            <a:off x="507254" y="4616827"/>
            <a:ext cx="3297181" cy="1994665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23268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进行性能测试，确保系统在高负荷情况下也能保持稳定运行。设计合理的错误处理机制，避免系统崩溃或数据丢失。定期进行系统维护和更新，以确保系统的可靠性和安全性。</a:t>
            </a: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7496270B-7617-347F-2A5B-8B5E864B5803}"/>
              </a:ext>
            </a:extLst>
          </p:cNvPr>
          <p:cNvSpPr/>
          <p:nvPr/>
        </p:nvSpPr>
        <p:spPr>
          <a:xfrm>
            <a:off x="2286000" y="4392019"/>
            <a:ext cx="304800" cy="231308"/>
          </a:xfrm>
          <a:prstGeom prst="triangle">
            <a:avLst/>
          </a:prstGeom>
          <a:gradFill flip="none" rotWithShape="1">
            <a:gsLst>
              <a:gs pos="0">
                <a:srgbClr val="323268"/>
              </a:gs>
              <a:gs pos="100000">
                <a:srgbClr val="323268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3FE06CC-BC77-F2B2-85AF-CA54238F2D13}"/>
              </a:ext>
            </a:extLst>
          </p:cNvPr>
          <p:cNvSpPr/>
          <p:nvPr/>
        </p:nvSpPr>
        <p:spPr>
          <a:xfrm>
            <a:off x="2798819" y="1093694"/>
            <a:ext cx="3092021" cy="1665371"/>
          </a:xfrm>
          <a:prstGeom prst="roundRect">
            <a:avLst/>
          </a:prstGeom>
          <a:gradFill flip="none" rotWithShape="1">
            <a:gsLst>
              <a:gs pos="0">
                <a:srgbClr val="323268"/>
              </a:gs>
              <a:gs pos="100000">
                <a:srgbClr val="323268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实施严格的访问控制和身份验证机制，确保只有授权用户能够上传和访问图像数据。对上传的图像数据进行安全检查，防止恶意代码或攻击的注入。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03723953-24FF-3CB3-D8A9-40B0F3AE3C39}"/>
              </a:ext>
            </a:extLst>
          </p:cNvPr>
          <p:cNvSpPr/>
          <p:nvPr/>
        </p:nvSpPr>
        <p:spPr>
          <a:xfrm flipV="1">
            <a:off x="4229606" y="2779100"/>
            <a:ext cx="304800" cy="231308"/>
          </a:xfrm>
          <a:prstGeom prst="triangle">
            <a:avLst/>
          </a:prstGeom>
          <a:gradFill flip="none" rotWithShape="1">
            <a:gsLst>
              <a:gs pos="0">
                <a:srgbClr val="323268"/>
              </a:gs>
              <a:gs pos="100000">
                <a:srgbClr val="323268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9F3F0696-3360-0595-79CF-CF824A16E376}"/>
              </a:ext>
            </a:extLst>
          </p:cNvPr>
          <p:cNvSpPr/>
          <p:nvPr/>
        </p:nvSpPr>
        <p:spPr>
          <a:xfrm>
            <a:off x="5738440" y="4392019"/>
            <a:ext cx="304800" cy="200320"/>
          </a:xfrm>
          <a:prstGeom prst="triangle">
            <a:avLst/>
          </a:prstGeom>
          <a:gradFill flip="none" rotWithShape="1">
            <a:gsLst>
              <a:gs pos="0">
                <a:srgbClr val="323268"/>
              </a:gs>
              <a:gs pos="100000">
                <a:srgbClr val="323268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9EE616F-04E2-8ADC-CE06-3B63AF75FB9C}"/>
              </a:ext>
            </a:extLst>
          </p:cNvPr>
          <p:cNvSpPr/>
          <p:nvPr/>
        </p:nvSpPr>
        <p:spPr>
          <a:xfrm>
            <a:off x="4213701" y="4582190"/>
            <a:ext cx="3632441" cy="2333285"/>
          </a:xfrm>
          <a:prstGeom prst="roundRect">
            <a:avLst/>
          </a:prstGeom>
          <a:gradFill flip="none" rotWithShape="1">
            <a:gsLst>
              <a:gs pos="0">
                <a:srgbClr val="323268"/>
              </a:gs>
              <a:gs pos="100000">
                <a:srgbClr val="323268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水平扩展和垂直扩展： 如何在需要时扩展系统的处理能力，是通过增加服务器数量（水平扩展）还是升级现有服务器（垂直扩展）。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灵活性： 系统设计如何允许新功能的添加和旧功能的更改，而不会破坏整体架构。</a:t>
            </a: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8A3A822-875B-D055-23E3-62B4C162EB85}"/>
              </a:ext>
            </a:extLst>
          </p:cNvPr>
          <p:cNvSpPr/>
          <p:nvPr/>
        </p:nvSpPr>
        <p:spPr>
          <a:xfrm flipV="1">
            <a:off x="7426414" y="2742150"/>
            <a:ext cx="304800" cy="231308"/>
          </a:xfrm>
          <a:prstGeom prst="triangle">
            <a:avLst/>
          </a:prstGeom>
          <a:gradFill flip="none" rotWithShape="1">
            <a:gsLst>
              <a:gs pos="0">
                <a:srgbClr val="323268"/>
              </a:gs>
              <a:gs pos="100000">
                <a:srgbClr val="323268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64138F5-42F2-48AB-680B-872C0FE7188A}"/>
              </a:ext>
            </a:extLst>
          </p:cNvPr>
          <p:cNvSpPr/>
          <p:nvPr/>
        </p:nvSpPr>
        <p:spPr>
          <a:xfrm>
            <a:off x="6301160" y="1056848"/>
            <a:ext cx="3092021" cy="1665371"/>
          </a:xfrm>
          <a:prstGeom prst="roundRect">
            <a:avLst/>
          </a:prstGeom>
          <a:gradFill flip="none" rotWithShape="1">
            <a:gsLst>
              <a:gs pos="0">
                <a:srgbClr val="323268"/>
              </a:gs>
              <a:gs pos="100000">
                <a:srgbClr val="323268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日志和追踪： 系统需要记录哪些信息以便追踪问题，以及如何管理和存储这些日志。模块化和清晰性： 系统设计需要多模块化以及易于理解和维护。</a:t>
            </a: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FBEBB375-FA12-E581-BA63-A16C49601F20}"/>
              </a:ext>
            </a:extLst>
          </p:cNvPr>
          <p:cNvSpPr/>
          <p:nvPr/>
        </p:nvSpPr>
        <p:spPr>
          <a:xfrm>
            <a:off x="9190880" y="4377390"/>
            <a:ext cx="304800" cy="231308"/>
          </a:xfrm>
          <a:prstGeom prst="triangle">
            <a:avLst/>
          </a:prstGeom>
          <a:gradFill flip="none" rotWithShape="1">
            <a:gsLst>
              <a:gs pos="0">
                <a:srgbClr val="323268"/>
              </a:gs>
              <a:gs pos="100000">
                <a:srgbClr val="323268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D0C6D8D-5C02-624E-48F2-D56C050158D6}"/>
              </a:ext>
            </a:extLst>
          </p:cNvPr>
          <p:cNvSpPr/>
          <p:nvPr/>
        </p:nvSpPr>
        <p:spPr>
          <a:xfrm>
            <a:off x="8031804" y="4632140"/>
            <a:ext cx="3150693" cy="2054825"/>
          </a:xfrm>
          <a:prstGeom prst="roundRect">
            <a:avLst/>
          </a:prstGeom>
          <a:gradFill flip="none" rotWithShape="1">
            <a:gsLst>
              <a:gs pos="0">
                <a:srgbClr val="323268"/>
              </a:gs>
              <a:gs pos="100000">
                <a:srgbClr val="323268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界面设计： 前端界面应该是直观友好的，用户能够轻松地上传图像和查看结果。反馈机制： 系统应该提供即时的反馈，以便用户知道他们的操作状态和可能的等待时间。</a:t>
            </a:r>
          </a:p>
        </p:txBody>
      </p:sp>
    </p:spTree>
    <p:extLst>
      <p:ext uri="{BB962C8B-B14F-4D97-AF65-F5344CB8AC3E}">
        <p14:creationId xmlns:p14="http://schemas.microsoft.com/office/powerpoint/2010/main" val="281754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RESOURCELIBID_PRE" val="12557"/>
  <p:tag name="COMMONDATA" val="eyJjb3VudCI6NDYsImhkaWQiOiJhNzZkZmI3NmI0NWU4ZWI5ZWYzYmE5NjQ0YmQ2NTJjOCIsInVzZXJDb3VudCI6NDR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20,&quot;width&quot;:65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cd7540d-311b-4cba-bb48-f918cf42a9b7}"/>
  <p:tag name="TABLE_ENDDRAG_ORIGIN_RECT" val="273*310"/>
  <p:tag name="TABLE_ENDDRAG_RECT" val="477*47*273*3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1,&quot;width&quot;:3186}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5B9BD5"/>
      </a:accent3>
      <a:accent4>
        <a:srgbClr val="ED7D31"/>
      </a:accent4>
      <a:accent5>
        <a:srgbClr val="5B9BD5"/>
      </a:accent5>
      <a:accent6>
        <a:srgbClr val="ED7D31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323268"/>
            </a:gs>
            <a:gs pos="100000">
              <a:srgbClr val="323268">
                <a:alpha val="0"/>
              </a:srgbClr>
            </a:gs>
          </a:gsLst>
          <a:lin ang="0" scaled="0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1429</Words>
  <Application>Microsoft Office PowerPoint</Application>
  <PresentationFormat>宽屏</PresentationFormat>
  <Paragraphs>205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Malgun Gothic</vt:lpstr>
      <vt:lpstr>等线</vt:lpstr>
      <vt:lpstr>思源黑体 CN Light</vt:lpstr>
      <vt:lpstr>宋体</vt:lpstr>
      <vt:lpstr>微软雅黑</vt:lpstr>
      <vt:lpstr>微软雅黑 Light</vt:lpstr>
      <vt:lpstr>Arial</vt:lpstr>
      <vt:lpstr>Calibri</vt:lpstr>
      <vt:lpstr>Impact</vt:lpstr>
      <vt:lpstr>Segoe UI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yaohouhua</dc:creator>
  <cp:lastModifiedBy>雨 暮</cp:lastModifiedBy>
  <cp:revision>227</cp:revision>
  <dcterms:created xsi:type="dcterms:W3CDTF">2019-11-02T07:23:00Z</dcterms:created>
  <dcterms:modified xsi:type="dcterms:W3CDTF">2023-11-27T03:28:23Z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v1.0_mb_mhq42cs+6HllaXH5xLib5A==</vt:lpwstr>
  </property>
  <property fmtid="{D5CDD505-2E9C-101B-9397-08002B2CF9AE}" pid="4" name="ICV">
    <vt:lpwstr>4CA8F7E145F84405B9705495E2EDD961</vt:lpwstr>
  </property>
</Properties>
</file>